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3"/>
    <p:sldId id="258" r:id="rId4"/>
    <p:sldId id="282" r:id="rId5"/>
    <p:sldId id="283" r:id="rId7"/>
    <p:sldId id="284" r:id="rId8"/>
    <p:sldId id="286" r:id="rId9"/>
    <p:sldId id="257" r:id="rId10"/>
    <p:sldId id="261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90" r:id="rId27"/>
    <p:sldId id="291" r:id="rId28"/>
    <p:sldId id="292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8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00123053723976"/>
          <c:y val="0.0339188370684434"/>
          <c:w val="0.910114162558948"/>
          <c:h val="0.4485839342651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lumMod val="110000"/>
                  </a:schemeClr>
                </a:gs>
                <a:gs pos="88000">
                  <a:schemeClr val="accent1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ru-RU" sz="1195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23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ru-RU" sz="1195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ru-RU" sz="1195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16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ru-RU" sz="1195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ru-RU" sz="1195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18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Физкультурно-спортивная</c:v>
                </c:pt>
                <c:pt idx="2">
                  <c:v>Техническая</c:v>
                </c:pt>
                <c:pt idx="3">
                  <c:v>Естественнонаучная</c:v>
                </c:pt>
                <c:pt idx="4">
                  <c:v>Туристско-краеведческая</c:v>
                </c:pt>
                <c:pt idx="5">
                  <c:v>Социально-гуманитарная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0.27</c:v>
                </c:pt>
                <c:pt idx="1">
                  <c:v>0.22</c:v>
                </c:pt>
                <c:pt idx="2">
                  <c:v>0.1</c:v>
                </c:pt>
                <c:pt idx="3">
                  <c:v>0.14</c:v>
                </c:pt>
                <c:pt idx="4">
                  <c:v>0.03</c:v>
                </c:pt>
                <c:pt idx="5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08282400"/>
        <c:axId val="1"/>
      </c:barChart>
      <c:catAx>
        <c:axId val="210828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0828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139989638197"/>
          <c:y val="0.860103413845815"/>
          <c:w val="0.617303261401293"/>
          <c:h val="0.126728791469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baseline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1a1b0eb3-f9c5-4ebd-9f49-3526015187f6}"/>
      </c:ext>
    </c:extLst>
  </c:chart>
  <c:spPr>
    <a:noFill/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9C7C0-26BF-4488-A169-DF871FF31A2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A2885-3870-438F-9334-36E4537B32D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35100" y="2484800"/>
            <a:ext cx="6616800" cy="188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rot="5400000">
            <a:off x="-404500" y="2889207"/>
            <a:ext cx="1888400" cy="107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5"/>
          <p:cNvSpPr/>
          <p:nvPr/>
        </p:nvSpPr>
        <p:spPr>
          <a:xfrm rot="5400000">
            <a:off x="-133800" y="965980"/>
            <a:ext cx="624800" cy="3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09600" y="2661000"/>
            <a:ext cx="7521200" cy="35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00" lvl="0" indent="-457200">
              <a:spcBef>
                <a:spcPts val="800"/>
              </a:spcBef>
              <a:spcAft>
                <a:spcPts val="0"/>
              </a:spcAft>
              <a:buSzPts val="1800"/>
              <a:buChar char="▸"/>
              <a:defRPr/>
            </a:lvl1pPr>
            <a:lvl2pPr marL="1219200" lvl="1" indent="-457200">
              <a:spcBef>
                <a:spcPts val="800"/>
              </a:spcBef>
              <a:spcAft>
                <a:spcPts val="0"/>
              </a:spcAft>
              <a:buSzPts val="1800"/>
              <a:buChar char="▹"/>
              <a:defRPr/>
            </a:lvl2pPr>
            <a:lvl3pPr marL="1828800" lvl="2" indent="-457200">
              <a:spcBef>
                <a:spcPts val="800"/>
              </a:spcBef>
              <a:spcAft>
                <a:spcPts val="0"/>
              </a:spcAft>
              <a:buSzPts val="1800"/>
              <a:buChar char="▹"/>
              <a:defRPr/>
            </a:lvl3pPr>
            <a:lvl4pPr marL="2438400" lvl="3" indent="-474345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4pPr>
            <a:lvl5pPr marL="3048000" lvl="4" indent="-474345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5pPr>
            <a:lvl6pPr marL="3657600" lvl="5" indent="-474345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6pPr>
            <a:lvl7pPr marL="4267200" lvl="6" indent="-474345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7pPr>
            <a:lvl8pPr marL="4876800" lvl="7" indent="-474345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8pPr>
            <a:lvl9pPr marL="5486400" lvl="8" indent="-474345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/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447800" y="2708033"/>
            <a:ext cx="62356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447800" y="4383635"/>
            <a:ext cx="6235600" cy="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 rot="5400000">
            <a:off x="-404500" y="2889207"/>
            <a:ext cx="1888400" cy="107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Google Shape;30;p6"/>
          <p:cNvSpPr/>
          <p:nvPr/>
        </p:nvSpPr>
        <p:spPr>
          <a:xfrm rot="5400000">
            <a:off x="-133800" y="965980"/>
            <a:ext cx="624800" cy="3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09600" y="2661000"/>
            <a:ext cx="35768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00" lvl="0" indent="-45720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200" lvl="1" indent="-45720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800" lvl="2" indent="-45720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3pPr>
            <a:lvl4pPr marL="2438400" lvl="3" indent="-45720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4pPr>
            <a:lvl5pPr marL="3048000" lvl="4" indent="-45720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5pPr>
            <a:lvl6pPr marL="3657600" lvl="5" indent="-45720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6pPr>
            <a:lvl7pPr marL="4267200" lvl="6" indent="-45720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7pPr>
            <a:lvl8pPr marL="4876800" lvl="7" indent="-45720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8pPr>
            <a:lvl9pPr marL="5486400" lvl="8" indent="-45720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9pPr>
          </a:lstStyle>
          <a:p/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554104" y="2661000"/>
            <a:ext cx="35768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00" lvl="0" indent="-45720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200" lvl="1" indent="-45720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800" lvl="2" indent="-45720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3pPr>
            <a:lvl4pPr marL="2438400" lvl="3" indent="-45720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4pPr>
            <a:lvl5pPr marL="3048000" lvl="4" indent="-45720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5pPr>
            <a:lvl6pPr marL="3657600" lvl="5" indent="-45720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6pPr>
            <a:lvl7pPr marL="4267200" lvl="6" indent="-45720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7pPr>
            <a:lvl8pPr marL="4876800" lvl="7" indent="-45720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8pPr>
            <a:lvl9pPr marL="5486400" lvl="8" indent="-45720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9pPr>
          </a:lstStyle>
          <a:p/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  <a:defRPr/>
            </a:pPr>
            <a:fld id="{00000000-1234-1234-1234-123412341234}" type="slidenum">
              <a:rPr lang="en-GB" sz="1600" kern="0" smtClean="0">
                <a:solidFill>
                  <a:srgbClr val="FFFFFF"/>
                </a:solidFill>
                <a:latin typeface="Barlow Light"/>
                <a:sym typeface="Barlow Light"/>
              </a:rPr>
            </a:fld>
            <a:endParaRPr lang="en-GB" sz="1600" kern="0">
              <a:solidFill>
                <a:srgbClr val="FFFFFF"/>
              </a:solidFill>
              <a:latin typeface="Barlow Light"/>
              <a:sym typeface="Barlow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80E9-139A-4EFD-917B-F0F677D02F03}" type="datetime1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A5EF-2459-41F0-9A64-52AE2AEE9F78}" type="slidenum">
              <a:rPr lang="ru-RU" smtClean="0"/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5189" y="544286"/>
            <a:ext cx="7280364" cy="350655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ОБЩЕОБРАЗОВАТЕЛЬНЫЕ ОБЩЕРАЗВИВАЮЩИЕ ПРОГРАММЫ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1901" y="3580570"/>
            <a:ext cx="7766936" cy="1096899"/>
          </a:xfrm>
        </p:spPr>
        <p:txBody>
          <a:bodyPr>
            <a:noAutofit/>
          </a:bodyPr>
          <a:lstStyle/>
          <a:p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опорный центр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детей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Вышневолоцкий муниципальный округ</a:t>
            </a: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2024, 2025 год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 descr="7qGsV2Kigc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765" y="260350"/>
            <a:ext cx="2780030" cy="27698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ПРОГРАММЫ ДОПОЛНИТЕЛЬНОГО ОБРАЗОВАНИЯ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амещающее содержимое 2" descr="2025-02-12_13-47-0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34745" y="1457325"/>
            <a:ext cx="7237095" cy="45840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359410" y="1990725"/>
            <a:ext cx="9367520" cy="4867275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ct val="0"/>
              </a:spcBef>
              <a:buNone/>
              <a:tabLst>
                <a:tab pos="421640" algn="l"/>
              </a:tabLst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должна 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отражать педагогическую концепцию педагога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целостные представления о содержании предлагаемого детям учебного курса, возможных результатах его освоения, методиках их выявления и оценки.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Bef>
                <a:spcPct val="0"/>
              </a:spcBef>
              <a:buNone/>
              <a:tabLst>
                <a:tab pos="421640" algn="l"/>
              </a:tabLst>
              <a:defRPr/>
            </a:pP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tabLst>
                <a:tab pos="421640" algn="l"/>
              </a:tabLst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общеобразовательная общеразвивающая программа включает следующие структурные элементы: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421640" algn="l"/>
              </a:tabLst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</a:t>
            </a: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421640" algn="l"/>
              </a:tabLst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Пояснительную записку</a:t>
            </a: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421640" algn="l"/>
              </a:tabLst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Учебно-тематический план</a:t>
            </a: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421640" algn="l"/>
              </a:tabLst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изучаемого курса</a:t>
            </a: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421640" algn="l"/>
              </a:tabLst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 дополнительной образовательной программы</a:t>
            </a: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421640" algn="l"/>
              </a:tabLst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421640" algn="l"/>
              </a:tabLst>
              <a:defRPr/>
            </a:pP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tabLst>
                <a:tab pos="421640" algn="l"/>
              </a:tabLst>
              <a:defRPr/>
            </a:pPr>
            <a:r>
              <a:rPr lang="ru-RU" sz="186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образования и науки Российской Федерации от </a:t>
            </a:r>
            <a:r>
              <a:rPr lang="ru-RU" sz="186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11.12.2006 года № 06-1844 </a:t>
            </a:r>
            <a:r>
              <a:rPr lang="ru-RU" sz="186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примерных требованиях к содержанию и оформлению образовательных программ дополнительного образования детей»</a:t>
            </a:r>
            <a:endParaRPr lang="ru-RU" altLang="ru-RU" sz="1865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Bef>
                <a:spcPct val="0"/>
              </a:spcBef>
              <a:buNone/>
              <a:tabLst>
                <a:tab pos="421640" algn="l"/>
              </a:tabLst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9592" y="286328"/>
            <a:ext cx="2847966" cy="1446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Пояснительная записка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90265" y="286385"/>
            <a:ext cx="2574925" cy="1446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Содержание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8161" y="286327"/>
            <a:ext cx="3284185" cy="1612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Организационно-педагогические условия реализации программы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1"/>
          <p:cNvSpPr txBox="1">
            <a:spLocks noGrp="1"/>
          </p:cNvSpPr>
          <p:nvPr>
            <p:ph type="title"/>
          </p:nvPr>
        </p:nvSpPr>
        <p:spPr>
          <a:xfrm>
            <a:off x="609599" y="415635"/>
            <a:ext cx="9818255" cy="106074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lvl="0"/>
            <a:r>
              <a:rPr lang="ru-RU" sz="3200" b="1" dirty="0"/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ТИТУЛЬНОГО </a:t>
            </a:r>
            <a:b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ЛИСТА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/>
          <a:srcRect l="2100" t="32927" r="57553" b="2880"/>
          <a:stretch>
            <a:fillRect/>
          </a:stretch>
        </p:blipFill>
        <p:spPr>
          <a:xfrm>
            <a:off x="287910" y="1892010"/>
            <a:ext cx="5378128" cy="3805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07" name="Google Shape;1007;p21"/>
          <p:cNvSpPr txBox="1">
            <a:spLocks noGrp="1"/>
          </p:cNvSpPr>
          <p:nvPr>
            <p:ph type="body" idx="1"/>
          </p:nvPr>
        </p:nvSpPr>
        <p:spPr>
          <a:xfrm flipV="1">
            <a:off x="9421092" y="6308436"/>
            <a:ext cx="1256145" cy="23090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None/>
            </a:pPr>
            <a:endParaRPr lang="ru-RU" sz="1865" dirty="0"/>
          </a:p>
        </p:txBody>
      </p:sp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147" y="-31211"/>
            <a:ext cx="1837087" cy="16019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5579" t="19710" r="34223" b="8381"/>
          <a:stretch>
            <a:fillRect/>
          </a:stretch>
        </p:blipFill>
        <p:spPr>
          <a:xfrm>
            <a:off x="5975927" y="0"/>
            <a:ext cx="4969164" cy="665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"/>
          <a:srcRect l="2100" t="32927" r="57553" b="2880"/>
          <a:stretch>
            <a:fillRect/>
          </a:stretch>
        </p:blipFill>
        <p:spPr>
          <a:xfrm>
            <a:off x="314036" y="1892010"/>
            <a:ext cx="5378128" cy="3805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360220"/>
            <a:ext cx="9332033" cy="669181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4619" y="1339273"/>
            <a:ext cx="10751125" cy="5375563"/>
          </a:xfrm>
        </p:spPr>
        <p:txBody>
          <a:bodyPr/>
          <a:lstStyle/>
          <a:p>
            <a:endParaRPr lang="ru-RU" sz="2135" dirty="0"/>
          </a:p>
          <a:p>
            <a:endParaRPr lang="ru-RU" sz="2135" dirty="0"/>
          </a:p>
          <a:p>
            <a:endParaRPr lang="ru-RU" sz="2135" dirty="0"/>
          </a:p>
          <a:p>
            <a:endParaRPr lang="ru-RU" sz="2135" dirty="0"/>
          </a:p>
          <a:p>
            <a:pPr lvl="0">
              <a:buFont typeface="Wingdings" panose="05000000000000000000" pitchFamily="2" charset="2"/>
              <a:buChar char="Ø"/>
            </a:pPr>
            <a:endParaRPr lang="ru-RU" sz="2135" dirty="0"/>
          </a:p>
          <a:p>
            <a:pPr lvl="0">
              <a:buFont typeface="Wingdings" panose="05000000000000000000" pitchFamily="2" charset="2"/>
              <a:buChar char="Ø"/>
            </a:pPr>
            <a:endParaRPr lang="ru-RU" sz="2135" dirty="0"/>
          </a:p>
          <a:p>
            <a:pPr lvl="0">
              <a:buFont typeface="Wingdings" panose="05000000000000000000" pitchFamily="2" charset="2"/>
              <a:buChar char="Ø"/>
            </a:pPr>
            <a:endParaRPr lang="ru-RU" sz="2135" dirty="0"/>
          </a:p>
          <a:p>
            <a:pPr marL="152400" indent="0"/>
            <a:endParaRPr lang="ru-RU" sz="2135" dirty="0"/>
          </a:p>
          <a:p>
            <a:pPr marL="152400" indent="0"/>
            <a:endParaRPr lang="ru-RU" sz="2135" dirty="0"/>
          </a:p>
          <a:p>
            <a:pPr lvl="0">
              <a:buFont typeface="Wingdings" panose="05000000000000000000" pitchFamily="2" charset="2"/>
              <a:buChar char="Ø"/>
            </a:pPr>
            <a:endParaRPr lang="ru-RU" sz="2135" dirty="0"/>
          </a:p>
          <a:p>
            <a:pPr lvl="0">
              <a:buFont typeface="Wingdings" panose="05000000000000000000" pitchFamily="2" charset="2"/>
              <a:buChar char="Ø"/>
            </a:pPr>
            <a:endParaRPr lang="ru-RU" sz="2135" dirty="0"/>
          </a:p>
          <a:p>
            <a:pPr marL="152400" indent="0"/>
            <a:endParaRPr lang="ru-RU" sz="2135" dirty="0"/>
          </a:p>
          <a:p>
            <a:pPr marL="152400" indent="0"/>
            <a:endParaRPr lang="ru-RU" sz="2135" dirty="0"/>
          </a:p>
          <a:p>
            <a:pPr marL="152400" indent="0"/>
            <a:endParaRPr lang="ru-RU" sz="2135" dirty="0"/>
          </a:p>
          <a:p>
            <a:endParaRPr lang="ru-RU" sz="2135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53939" y="1219201"/>
            <a:ext cx="2194528" cy="520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направленность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471073" y="1219202"/>
            <a:ext cx="2703464" cy="500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уровень освоения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9047" y="1263790"/>
            <a:ext cx="4276808" cy="50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нормативно-правовое обоснование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70955" y="1938483"/>
            <a:ext cx="10003583" cy="536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новизна, актуальность, педагогическая  целесообразность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9046" y="2665062"/>
            <a:ext cx="9985493" cy="532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цели и задачи дополнительной общеобразовательной программы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22786" y="3415739"/>
            <a:ext cx="9951753" cy="665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отличительные особенности данной дополнительной общеобразовательной программы от уже существующих в этой области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9046" y="4214986"/>
            <a:ext cx="9985493" cy="823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возраст детей, участвующих в реализации данной дополнительной общеобразовательной программы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74619" y="5158767"/>
            <a:ext cx="9899920" cy="775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сроки реализации дополнительной общеобразовательной	программы (продолжительность образовательного процесса, этапы)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73926" y="6085470"/>
            <a:ext cx="4129148" cy="590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формы и режим занятий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20632" y="6085469"/>
            <a:ext cx="5553907" cy="590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ожидаемые результаты и способы их проверки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350983"/>
            <a:ext cx="9168161" cy="610501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СОДЕРЖАНИЕ. УЧЕБНЫЙ ПЛАН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1" y="1320801"/>
            <a:ext cx="9725891" cy="3574435"/>
          </a:xfrm>
        </p:spPr>
        <p:txBody>
          <a:bodyPr/>
          <a:lstStyle/>
          <a:p>
            <a:r>
              <a:rPr lang="ru-RU" sz="1865" dirty="0">
                <a:solidFill>
                  <a:schemeClr val="tx1"/>
                </a:solidFill>
              </a:rPr>
              <a:t>         </a:t>
            </a:r>
            <a:endParaRPr lang="ru-RU" sz="1865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 l="28289" t="23220" r="26293" b="20475"/>
          <a:stretch>
            <a:fillRect/>
          </a:stretch>
        </p:blipFill>
        <p:spPr>
          <a:xfrm>
            <a:off x="-2867" y="1125750"/>
            <a:ext cx="7866564" cy="5485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048000" y="264930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 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98832" y="986980"/>
            <a:ext cx="2914185" cy="3324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оформляется в виде таблицы (п. 5. Методические рекомендации по проектированию дополнительных общеразвивающих программ № 09-3242 от 18.11.2015 г.)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78442" y="4556231"/>
            <a:ext cx="3954965" cy="20552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дополнительном образовании практическая деятельность детей на занятиях должна преобладать над теорией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примерном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соотношении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60 % на 30 %)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549" y="435041"/>
            <a:ext cx="9473342" cy="77545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УЧЕБНО-ТЕМАТИЧЕСКИЙ ПЛАН И СОДЕРЖАНИЕ ЗАНЯТИЙ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1" y="1320801"/>
            <a:ext cx="9725891" cy="3574435"/>
          </a:xfrm>
        </p:spPr>
        <p:txBody>
          <a:bodyPr/>
          <a:lstStyle/>
          <a:p>
            <a:r>
              <a:rPr lang="ru-RU" sz="1865" dirty="0">
                <a:solidFill>
                  <a:schemeClr val="tx1"/>
                </a:solidFill>
              </a:rPr>
              <a:t>         </a:t>
            </a:r>
            <a:endParaRPr lang="ru-RU" sz="1865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/>
          <a:srcRect l="27652" t="22966" r="25235" b="18050"/>
          <a:stretch>
            <a:fillRect/>
          </a:stretch>
        </p:blipFill>
        <p:spPr>
          <a:xfrm>
            <a:off x="385796" y="1683224"/>
            <a:ext cx="6206593" cy="4370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0333" t="19853" r="27061" b="7393"/>
          <a:stretch>
            <a:fillRect/>
          </a:stretch>
        </p:blipFill>
        <p:spPr>
          <a:xfrm>
            <a:off x="7080068" y="1689012"/>
            <a:ext cx="4637468" cy="4454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799" y="249383"/>
            <a:ext cx="8693727" cy="84050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УЧЕБНЫЙ ГРАФИК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 l="29588" t="34163" r="26183" b="21551"/>
          <a:stretch>
            <a:fillRect/>
          </a:stretch>
        </p:blipFill>
        <p:spPr>
          <a:xfrm>
            <a:off x="1" y="1348507"/>
            <a:ext cx="8708004" cy="4904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866910" y="1237674"/>
            <a:ext cx="3094181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учебный график – это составная часть образовательной программы (Закон № 273-ФЗ, гл. 1, ст. 2, п. 9), определяющая: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учебных недель, количество учебных дней,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каникул, даты начала и окончания учебных периодов/этапов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учебный график составляется для каждой группы обучающейся по программе.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091" y="193965"/>
            <a:ext cx="10113819" cy="64654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КАЛЕНДАРНО-ТЕМАТИЧЕСКИЙ ПЛАН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/>
          <a:srcRect l="20371" t="20428" r="16800" b="7743"/>
          <a:stretch>
            <a:fillRect/>
          </a:stretch>
        </p:blipFill>
        <p:spPr>
          <a:xfrm>
            <a:off x="875079" y="1223686"/>
            <a:ext cx="8976855" cy="5772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1452" y="369457"/>
            <a:ext cx="9904550" cy="72782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591" y="1422401"/>
            <a:ext cx="10594108" cy="3472835"/>
          </a:xfrm>
        </p:spPr>
        <p:txBody>
          <a:bodyPr/>
          <a:lstStyle/>
          <a:p>
            <a:pPr marL="4572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реализацию программ не в полном объеме в соответствии с учебным планом и календарным учебным графиком, качество образования своих выпускников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несет образовательная организация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установленном законодательством Российской Федерации порядке.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действующим законодательством программы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разрабатываются, утверждаются и реализуются организацией самостоятельно: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согласованию с  педагогическим (методическим) советом утверждаются руководителем организации.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Bef>
                <a:spcPct val="0"/>
              </a:spcBef>
              <a:defRPr/>
            </a:pP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 ходе реализации должна ежегодно корректироваться: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вносятся изменения, уточнения и дополнения. </a:t>
            </a: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80000"/>
              </a:lnSpc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104504" y="113211"/>
            <a:ext cx="9919062" cy="4259989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lvl="0"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 РАЗРАБОТКИ ДОПОЛНИТЕЛЬНОЙ ОБЩЕОБРАЗОВАТЕЛЬНОЙ ОБЩЕРАЗВИВАЮЩЕЙ ПРОГРАММЫ В СООТВЕТСТВИИ С ТРЕБОВАНИЯМИ РЕЕСТРА ПРОГРАММ АИС </a:t>
            </a:r>
            <a:b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«НАВИГАТОР ДОПОЛНИТЕЛЬНОГО </a:t>
            </a:r>
            <a:b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ДЕТЕЙ ТВЕРСКОЙ ОБЛАСТИ»</a:t>
            </a:r>
            <a:b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735" b="1" dirty="0">
                <a:solidFill>
                  <a:srgbClr val="00B050"/>
                </a:solidFill>
              </a:rPr>
            </a:br>
            <a:endParaRPr sz="2665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77" y="2977409"/>
            <a:ext cx="6540139" cy="3675939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Обновление «Навигатора дополнительного образования Самарской области» »  Образовательный портал городского округа Тольятти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6" y="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33303" y="4382313"/>
            <a:ext cx="87434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вид </a:t>
            </a:r>
            <a:r>
              <a:rPr lang="ru-RU" sz="20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направлен на </a:t>
            </a:r>
            <a:r>
              <a:rPr lang="ru-RU" sz="20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всестороннее 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образовательной потребности человека в интеллектуальном, духовно-нравственном, физическом и (или) профессиональном совершенствовании и не сопровождается повышением уровня </a:t>
            </a:r>
            <a:r>
              <a:rPr lang="ru-RU" sz="2000" b="1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(29.12.2012г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273 ФЗ «Об образовании»).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title"/>
          </p:nvPr>
        </p:nvSpPr>
        <p:spPr>
          <a:xfrm>
            <a:off x="513806" y="182327"/>
            <a:ext cx="8834307" cy="113943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lvl="0"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ОЦЕНКА КАЧЕСТВА ДОПОЛНИТЕЛЬНЫХ ОБРАЗОВАТЕЛЬНЫХ ПРОГРАММ В ТВЕРСКОЙ ОБЛАСТИ 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6" name="Google Shape;346;p13"/>
          <p:cNvSpPr txBox="1">
            <a:spLocks noGrp="1"/>
          </p:cNvSpPr>
          <p:nvPr>
            <p:ph type="body" idx="2"/>
          </p:nvPr>
        </p:nvSpPr>
        <p:spPr>
          <a:xfrm>
            <a:off x="609600" y="5687967"/>
            <a:ext cx="10972800" cy="827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sz="1600" dirty="0">
              <a:solidFill>
                <a:schemeClr val="accent3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sz="1600" dirty="0">
              <a:solidFill>
                <a:schemeClr val="accent3"/>
              </a:solidFill>
            </a:endParaRPr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defTabSz="1219200">
              <a:buClr>
                <a:srgbClr val="000000"/>
              </a:buClr>
              <a:defRPr/>
            </a:pPr>
            <a:fld id="{00000000-1234-1234-1234-123412341234}" type="slidenum">
              <a:rPr lang="en-GB" sz="1600" kern="0">
                <a:solidFill>
                  <a:srgbClr val="FFFFFF"/>
                </a:solidFill>
                <a:latin typeface="Barlow Light"/>
                <a:sym typeface="Barlow Light"/>
              </a:rPr>
            </a:fld>
            <a:endParaRPr sz="1600" kern="0">
              <a:solidFill>
                <a:srgbClr val="FFFFFF"/>
              </a:solidFill>
              <a:latin typeface="Barlow Light"/>
              <a:sym typeface="Barlow Light"/>
            </a:endParaRPr>
          </a:p>
        </p:txBody>
      </p:sp>
      <p:grpSp>
        <p:nvGrpSpPr>
          <p:cNvPr id="348" name="Google Shape;348;p13"/>
          <p:cNvGrpSpPr/>
          <p:nvPr/>
        </p:nvGrpSpPr>
        <p:grpSpPr>
          <a:xfrm>
            <a:off x="9254835" y="111822"/>
            <a:ext cx="2937164" cy="1726215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609600" y="1368612"/>
            <a:ext cx="2502973" cy="1366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  <a:defRPr/>
            </a:pPr>
            <a:r>
              <a:rPr lang="ru-RU" sz="2135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НОК является оценочной процедурой</a:t>
            </a:r>
            <a:endParaRPr lang="ru-RU" sz="2135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07974" y="1368612"/>
            <a:ext cx="2549316" cy="1366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  <a:defRPr/>
            </a:pPr>
            <a:r>
              <a:rPr lang="ru-RU" sz="2135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Механизмом  НОК является общественная экспертиза</a:t>
            </a:r>
            <a:endParaRPr lang="ru-RU" sz="2135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7528" y="3095291"/>
            <a:ext cx="8599053" cy="3610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defTabSz="1219200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ru-RU" sz="2135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повышение качества разработки ДОП;</a:t>
            </a:r>
            <a:endParaRPr lang="ru-RU" sz="2135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381000" indent="-381000" defTabSz="1219200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ru-RU" sz="2135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выявление лучших практик в системе дополнительного образования детей;</a:t>
            </a:r>
            <a:endParaRPr lang="ru-RU" sz="2135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381000" indent="-381000" defTabSz="1219200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ru-RU" sz="2135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регулирование спроса предложений в сфере услуг дополнительного образования;</a:t>
            </a:r>
            <a:endParaRPr lang="ru-RU" sz="2135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381000" indent="-381000" defTabSz="1219200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ru-RU" sz="2135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оперативное реагирование и </a:t>
            </a:r>
            <a:r>
              <a:rPr lang="ru-RU" sz="2135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принятие </a:t>
            </a:r>
            <a:r>
              <a:rPr lang="ru-RU" sz="2135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решений, направленных на обновление содержания дополнительного образования с учетом образовательных потребностей и возможностей детей и </a:t>
            </a:r>
            <a:r>
              <a:rPr lang="ru-RU" sz="2135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общества</a:t>
            </a:r>
            <a:endParaRPr lang="ru-RU" sz="2135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40727" y="2192575"/>
            <a:ext cx="2601112" cy="77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  <a:defRPr/>
            </a:pPr>
            <a:r>
              <a:rPr lang="ru-RU" sz="2135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НОК направлена на:</a:t>
            </a:r>
            <a:endParaRPr lang="ru-RU" sz="2135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28"/>
          <p:cNvSpPr txBox="1">
            <a:spLocks noGrp="1"/>
          </p:cNvSpPr>
          <p:nvPr>
            <p:ph type="title"/>
          </p:nvPr>
        </p:nvSpPr>
        <p:spPr>
          <a:xfrm>
            <a:off x="444137" y="807467"/>
            <a:ext cx="10787282" cy="89388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lvl="0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ПРОВЕДЕНИЯ ОБЩЕСТВЕННОЙ ЭКСПЕРТИЗЫ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1" name="Google Shape;1701;p28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defTabSz="1219200">
              <a:buClr>
                <a:srgbClr val="000000"/>
              </a:buClr>
              <a:defRPr/>
            </a:pPr>
            <a:fld id="{00000000-1234-1234-1234-123412341234}" type="slidenum">
              <a:rPr lang="en-GB" sz="1600" kern="0">
                <a:solidFill>
                  <a:srgbClr val="FFFFFF"/>
                </a:solidFill>
                <a:latin typeface="Barlow Light"/>
                <a:sym typeface="Barlow Light"/>
              </a:rPr>
            </a:fld>
            <a:endParaRPr sz="1600" kern="0">
              <a:solidFill>
                <a:srgbClr val="FFFFFF"/>
              </a:solidFill>
              <a:latin typeface="Barlow Light"/>
              <a:sym typeface="Barlow Light"/>
            </a:endParaRPr>
          </a:p>
        </p:txBody>
      </p:sp>
      <p:grpSp>
        <p:nvGrpSpPr>
          <p:cNvPr id="1702" name="Google Shape;1702;p28"/>
          <p:cNvGrpSpPr/>
          <p:nvPr/>
        </p:nvGrpSpPr>
        <p:grpSpPr>
          <a:xfrm>
            <a:off x="310242" y="2227065"/>
            <a:ext cx="2735224" cy="3323945"/>
            <a:chOff x="1083025" y="1574025"/>
            <a:chExt cx="1834900" cy="2315201"/>
          </a:xfrm>
        </p:grpSpPr>
        <p:sp>
          <p:nvSpPr>
            <p:cNvPr id="1703" name="Google Shape;1703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 defTabSz="1219200">
                <a:lnSpc>
                  <a:spcPct val="115000"/>
                </a:lnSpc>
                <a:spcAft>
                  <a:spcPts val="2135"/>
                </a:spcAft>
                <a:buClr>
                  <a:srgbClr val="000000"/>
                </a:buClr>
                <a:defRPr/>
              </a:pPr>
              <a:r>
                <a:rPr lang="ru-RU" sz="1600" b="1" kern="0" dirty="0">
                  <a:solidFill>
                    <a:srgbClr val="007BB9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1 этап</a:t>
              </a:r>
              <a:endParaRPr sz="1600" b="1" kern="0" dirty="0">
                <a:solidFill>
                  <a:srgbClr val="007BB9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endParaRPr>
            </a:p>
          </p:txBody>
        </p:sp>
        <p:sp>
          <p:nvSpPr>
            <p:cNvPr id="1704" name="Google Shape;1704;p28"/>
            <p:cNvSpPr txBox="1"/>
            <p:nvPr/>
          </p:nvSpPr>
          <p:spPr>
            <a:xfrm>
              <a:off x="1235825" y="2676849"/>
              <a:ext cx="1505100" cy="1212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defTabSz="1219200"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ru-RU" sz="1600" b="1" kern="0" dirty="0">
                  <a:solidFill>
                    <a:srgbClr val="007BB9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Подготовка к проведению общественной экспертизы</a:t>
              </a:r>
              <a:endParaRPr sz="1600" b="1" kern="0" dirty="0">
                <a:solidFill>
                  <a:srgbClr val="007BB9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endParaRPr>
            </a:p>
          </p:txBody>
        </p:sp>
        <p:cxnSp>
          <p:nvCxnSpPr>
            <p:cNvPr id="1706" name="Google Shape;1706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07" name="Google Shape;1707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GB"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 </a:t>
              </a: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8" name="Google Shape;1708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09" name="Google Shape;1709;p28"/>
          <p:cNvGrpSpPr/>
          <p:nvPr/>
        </p:nvGrpSpPr>
        <p:grpSpPr>
          <a:xfrm>
            <a:off x="3045317" y="2227065"/>
            <a:ext cx="2735224" cy="3441798"/>
            <a:chOff x="1083025" y="1579605"/>
            <a:chExt cx="1834900" cy="2308898"/>
          </a:xfrm>
        </p:grpSpPr>
        <p:sp>
          <p:nvSpPr>
            <p:cNvPr id="1710" name="Google Shape;1710;p28"/>
            <p:cNvSpPr txBox="1"/>
            <p:nvPr/>
          </p:nvSpPr>
          <p:spPr>
            <a:xfrm>
              <a:off x="1637309" y="157960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 defTabSz="1219200">
                <a:lnSpc>
                  <a:spcPct val="115000"/>
                </a:lnSpc>
                <a:spcAft>
                  <a:spcPts val="2135"/>
                </a:spcAft>
                <a:buClr>
                  <a:srgbClr val="000000"/>
                </a:buClr>
                <a:defRPr/>
              </a:pPr>
              <a:r>
                <a:rPr lang="ru-RU" sz="1400" b="1" kern="0" dirty="0">
                  <a:solidFill>
                    <a:srgbClr val="007BB9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2 этап</a:t>
              </a:r>
              <a:endParaRPr sz="1400" b="1" kern="0" dirty="0">
                <a:solidFill>
                  <a:srgbClr val="007BB9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endParaRPr>
            </a:p>
          </p:txBody>
        </p:sp>
        <p:sp>
          <p:nvSpPr>
            <p:cNvPr id="1711" name="Google Shape;1711;p28"/>
            <p:cNvSpPr txBox="1"/>
            <p:nvPr/>
          </p:nvSpPr>
          <p:spPr>
            <a:xfrm>
              <a:off x="1235825" y="2694302"/>
              <a:ext cx="1505100" cy="860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defTabSz="1219200"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ru-RU" sz="1600" b="1" kern="0" dirty="0">
                  <a:solidFill>
                    <a:srgbClr val="007BB9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Проведение общественной экспертизы</a:t>
              </a:r>
              <a:endParaRPr sz="1600" b="1" kern="0" dirty="0">
                <a:solidFill>
                  <a:srgbClr val="007BB9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endParaRPr>
            </a:p>
          </p:txBody>
        </p:sp>
        <p:sp>
          <p:nvSpPr>
            <p:cNvPr id="1712" name="Google Shape;1712;p28"/>
            <p:cNvSpPr txBox="1"/>
            <p:nvPr/>
          </p:nvSpPr>
          <p:spPr>
            <a:xfrm>
              <a:off x="1235825" y="3151103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200">
                <a:lnSpc>
                  <a:spcPct val="115000"/>
                </a:lnSpc>
                <a:spcAft>
                  <a:spcPts val="2135"/>
                </a:spcAft>
                <a:buClr>
                  <a:srgbClr val="000000"/>
                </a:buClr>
                <a:defRPr/>
              </a:pPr>
              <a:endParaRPr sz="1600" kern="0" dirty="0">
                <a:solidFill>
                  <a:srgbClr val="007BB9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13" name="Google Shape;1713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14" name="Google Shape;1714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GB"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 </a:t>
              </a: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5" name="Google Shape;1715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6" name="Google Shape;1716;p28"/>
          <p:cNvGrpSpPr/>
          <p:nvPr/>
        </p:nvGrpSpPr>
        <p:grpSpPr>
          <a:xfrm>
            <a:off x="5629086" y="2227065"/>
            <a:ext cx="2757327" cy="3603592"/>
            <a:chOff x="1083025" y="1574025"/>
            <a:chExt cx="1849728" cy="2417436"/>
          </a:xfrm>
        </p:grpSpPr>
        <p:sp>
          <p:nvSpPr>
            <p:cNvPr id="1717" name="Google Shape;1717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 defTabSz="1219200">
                <a:lnSpc>
                  <a:spcPct val="115000"/>
                </a:lnSpc>
                <a:spcAft>
                  <a:spcPts val="2135"/>
                </a:spcAft>
                <a:buClr>
                  <a:srgbClr val="000000"/>
                </a:buClr>
                <a:defRPr/>
              </a:pPr>
              <a:r>
                <a:rPr lang="ru-RU" sz="1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3 этап</a:t>
              </a:r>
              <a:endParaRPr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endParaRPr>
            </a:p>
          </p:txBody>
        </p:sp>
        <p:sp>
          <p:nvSpPr>
            <p:cNvPr id="1718" name="Google Shape;1718;p28"/>
            <p:cNvSpPr txBox="1"/>
            <p:nvPr/>
          </p:nvSpPr>
          <p:spPr>
            <a:xfrm>
              <a:off x="1317936" y="2941426"/>
              <a:ext cx="1614817" cy="947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defTabSz="1219200"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ru-RU" sz="16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Обработка и оформление результатов общественной экспертизы</a:t>
              </a:r>
              <a:endParaRPr sz="16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endParaRPr>
            </a:p>
          </p:txBody>
        </p:sp>
        <p:sp>
          <p:nvSpPr>
            <p:cNvPr id="1719" name="Google Shape;1719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200">
                <a:lnSpc>
                  <a:spcPct val="115000"/>
                </a:lnSpc>
                <a:spcAft>
                  <a:spcPts val="2135"/>
                </a:spcAft>
                <a:buClr>
                  <a:srgbClr val="000000"/>
                </a:buClr>
                <a:defRPr/>
              </a:pPr>
              <a:endParaRPr sz="1600" kern="0" dirty="0">
                <a:solidFill>
                  <a:srgbClr val="757B89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20" name="Google Shape;1720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DADCE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1" name="Google Shape;1721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GB"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 </a:t>
              </a: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2" name="Google Shape;1722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719;p28"/>
            <p:cNvSpPr txBox="1"/>
            <p:nvPr/>
          </p:nvSpPr>
          <p:spPr>
            <a:xfrm>
              <a:off x="1317936" y="3254061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200">
                <a:lnSpc>
                  <a:spcPct val="115000"/>
                </a:lnSpc>
                <a:spcAft>
                  <a:spcPts val="2135"/>
                </a:spcAft>
                <a:buClr>
                  <a:srgbClr val="000000"/>
                </a:buClr>
                <a:defRPr/>
              </a:pPr>
              <a:endParaRPr sz="1600" kern="0" dirty="0">
                <a:solidFill>
                  <a:srgbClr val="757B89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723" name="Google Shape;1723;p28"/>
          <p:cNvGrpSpPr/>
          <p:nvPr/>
        </p:nvGrpSpPr>
        <p:grpSpPr>
          <a:xfrm>
            <a:off x="8280446" y="2406839"/>
            <a:ext cx="3180371" cy="3276190"/>
            <a:chOff x="1083025" y="1598124"/>
            <a:chExt cx="1834900" cy="2430035"/>
          </a:xfrm>
        </p:grpSpPr>
        <p:sp>
          <p:nvSpPr>
            <p:cNvPr id="1724" name="Google Shape;1724;p28"/>
            <p:cNvSpPr txBox="1"/>
            <p:nvPr/>
          </p:nvSpPr>
          <p:spPr>
            <a:xfrm>
              <a:off x="1536779" y="1598124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 defTabSz="1219200">
                <a:lnSpc>
                  <a:spcPct val="115000"/>
                </a:lnSpc>
                <a:spcAft>
                  <a:spcPts val="2135"/>
                </a:spcAft>
                <a:buClr>
                  <a:srgbClr val="000000"/>
                </a:buClr>
                <a:defRPr/>
              </a:pPr>
              <a:r>
                <a:rPr lang="ru-RU" sz="1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4 этап</a:t>
              </a:r>
              <a:endParaRPr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endParaRPr>
            </a:p>
          </p:txBody>
        </p:sp>
        <p:sp>
          <p:nvSpPr>
            <p:cNvPr id="1725" name="Google Shape;1725;p28"/>
            <p:cNvSpPr txBox="1"/>
            <p:nvPr/>
          </p:nvSpPr>
          <p:spPr>
            <a:xfrm>
              <a:off x="1222169" y="2508141"/>
              <a:ext cx="1523284" cy="1520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defTabSz="1219200"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ru-RU" sz="16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Принятие мер по улучшению качества дополнительных общеобразовательных программ</a:t>
              </a:r>
              <a:endParaRPr sz="16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endParaRPr>
            </a:p>
          </p:txBody>
        </p:sp>
        <p:cxnSp>
          <p:nvCxnSpPr>
            <p:cNvPr id="1727" name="Google Shape;1727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DADCE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8" name="Google Shape;1728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GB"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 </a:t>
              </a: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9" name="Google Shape;1729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609600" y="277091"/>
            <a:ext cx="7721600" cy="92363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НА ЭКСПЕРТИЗУ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" name="Google Shape;860;p19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defTabSz="1219200">
              <a:buClr>
                <a:srgbClr val="000000"/>
              </a:buClr>
              <a:defRPr/>
            </a:pPr>
            <a:fld id="{00000000-1234-1234-1234-123412341234}" type="slidenum">
              <a:rPr lang="en-GB" sz="1600" kern="0">
                <a:solidFill>
                  <a:srgbClr val="FFFFFF"/>
                </a:solidFill>
                <a:latin typeface="Barlow Light"/>
                <a:sym typeface="Barlow Light"/>
              </a:rPr>
            </a:fld>
            <a:endParaRPr sz="1600" kern="0">
              <a:solidFill>
                <a:srgbClr val="FFFFFF"/>
              </a:solidFill>
              <a:latin typeface="Barlow Light"/>
              <a:sym typeface="Barlow Light"/>
            </a:endParaRPr>
          </a:p>
        </p:txBody>
      </p:sp>
      <p:grpSp>
        <p:nvGrpSpPr>
          <p:cNvPr id="861" name="Google Shape;861;p19"/>
          <p:cNvGrpSpPr/>
          <p:nvPr/>
        </p:nvGrpSpPr>
        <p:grpSpPr>
          <a:xfrm>
            <a:off x="9235415" y="487235"/>
            <a:ext cx="2601219" cy="2708547"/>
            <a:chOff x="2533225" y="322726"/>
            <a:chExt cx="3925890" cy="4762523"/>
          </a:xfrm>
        </p:grpSpPr>
        <p:sp>
          <p:nvSpPr>
            <p:cNvPr id="862" name="Google Shape;862;p19"/>
            <p:cNvSpPr/>
            <p:nvPr/>
          </p:nvSpPr>
          <p:spPr>
            <a:xfrm>
              <a:off x="3796336" y="2589414"/>
              <a:ext cx="682110" cy="393573"/>
            </a:xfrm>
            <a:custGeom>
              <a:avLst/>
              <a:gdLst/>
              <a:ahLst/>
              <a:cxnLst/>
              <a:rect l="l" t="t" r="r" b="b"/>
              <a:pathLst>
                <a:path w="682110" h="393573" extrusionOk="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3809355" y="2149168"/>
              <a:ext cx="705962" cy="408622"/>
            </a:xfrm>
            <a:custGeom>
              <a:avLst/>
              <a:gdLst/>
              <a:ahLst/>
              <a:cxnLst/>
              <a:rect l="l" t="t" r="r" b="b"/>
              <a:pathLst>
                <a:path w="705962" h="408622" extrusionOk="0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4162289" y="2390151"/>
              <a:ext cx="329177" cy="571404"/>
            </a:xfrm>
            <a:custGeom>
              <a:avLst/>
              <a:gdLst/>
              <a:ahLst/>
              <a:cxnLst/>
              <a:rect l="l" t="t" r="r" b="b"/>
              <a:pathLst>
                <a:path w="329177" h="571404" extrusionOk="0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3833207" y="2390151"/>
              <a:ext cx="329081" cy="571404"/>
            </a:xfrm>
            <a:custGeom>
              <a:avLst/>
              <a:gdLst/>
              <a:ahLst/>
              <a:cxnLst/>
              <a:rect l="l" t="t" r="r" b="b"/>
              <a:pathLst>
                <a:path w="329081" h="571404" extrusionOk="0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3833207" y="2390151"/>
              <a:ext cx="329081" cy="287940"/>
            </a:xfrm>
            <a:custGeom>
              <a:avLst/>
              <a:gdLst/>
              <a:ahLst/>
              <a:cxnLst/>
              <a:rect l="l" t="t" r="r" b="b"/>
              <a:pathLst>
                <a:path w="329081" h="287940" extrusionOk="0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4162289" y="2390151"/>
              <a:ext cx="329177" cy="287940"/>
            </a:xfrm>
            <a:custGeom>
              <a:avLst/>
              <a:gdLst/>
              <a:ahLst/>
              <a:cxnLst/>
              <a:rect l="l" t="t" r="r" b="b"/>
              <a:pathLst>
                <a:path w="329177" h="287940" extrusionOk="0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3809355" y="2353479"/>
              <a:ext cx="352933" cy="307181"/>
            </a:xfrm>
            <a:custGeom>
              <a:avLst/>
              <a:gdLst/>
              <a:ahLst/>
              <a:cxnLst/>
              <a:rect l="l" t="t" r="r" b="b"/>
              <a:pathLst>
                <a:path w="352933" h="307181" extrusionOk="0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4162289" y="2353479"/>
              <a:ext cx="353029" cy="307181"/>
            </a:xfrm>
            <a:custGeom>
              <a:avLst/>
              <a:gdLst/>
              <a:ahLst/>
              <a:cxnLst/>
              <a:rect l="l" t="t" r="r" b="b"/>
              <a:pathLst>
                <a:path w="353029" h="307181" extrusionOk="0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4379054" y="3098705"/>
              <a:ext cx="1297601" cy="763520"/>
            </a:xfrm>
            <a:custGeom>
              <a:avLst/>
              <a:gdLst/>
              <a:ahLst/>
              <a:cxnLst/>
              <a:rect l="l" t="t" r="r" b="b"/>
              <a:pathLst>
                <a:path w="1297601" h="763520" extrusionOk="0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4481013" y="322726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5530597" y="3624781"/>
              <a:ext cx="70985" cy="153066"/>
            </a:xfrm>
            <a:custGeom>
              <a:avLst/>
              <a:gdLst/>
              <a:ahLst/>
              <a:cxnLst/>
              <a:rect l="l" t="t" r="r" b="b"/>
              <a:pathLst>
                <a:path w="70985" h="153066" extrusionOk="0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4467139" y="329893"/>
              <a:ext cx="65379" cy="96678"/>
            </a:xfrm>
            <a:custGeom>
              <a:avLst/>
              <a:gdLst/>
              <a:ahLst/>
              <a:cxnLst/>
              <a:rect l="l" t="t" r="r" b="b"/>
              <a:pathLst>
                <a:path w="65379" h="96678" extrusionOk="0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4423901" y="351343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4414398" y="357753"/>
              <a:ext cx="1171599" cy="3426525"/>
            </a:xfrm>
            <a:custGeom>
              <a:avLst/>
              <a:gdLst/>
              <a:ahLst/>
              <a:cxnLst/>
              <a:rect l="l" t="t" r="r" b="b"/>
              <a:pathLst>
                <a:path w="1171599" h="3426525" extrusionOk="0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4479777" y="459022"/>
              <a:ext cx="1041506" cy="3182614"/>
            </a:xfrm>
            <a:custGeom>
              <a:avLst/>
              <a:gdLst/>
              <a:ahLst/>
              <a:cxnLst/>
              <a:rect l="l" t="t" r="r" b="b"/>
              <a:pathLst>
                <a:path w="1041506" h="3182614" extrusionOk="0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7" name="Google Shape;877;p19"/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avLst/>
              <a:gdLst/>
              <a:ahLst/>
              <a:cxnLst/>
              <a:rect l="l" t="t" r="r" b="b"/>
              <a:pathLst>
                <a:path w="46533" h="80859" extrusionOk="0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4988272" y="730303"/>
              <a:ext cx="23851" cy="30807"/>
            </a:xfrm>
            <a:custGeom>
              <a:avLst/>
              <a:gdLst/>
              <a:ahLst/>
              <a:cxnLst/>
              <a:rect l="l" t="t" r="r" b="b"/>
              <a:pathLst>
                <a:path w="23851" h="30807" extrusionOk="0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5609185" y="1342555"/>
              <a:ext cx="26417" cy="145526"/>
            </a:xfrm>
            <a:custGeom>
              <a:avLst/>
              <a:gdLst/>
              <a:ahLst/>
              <a:cxnLst/>
              <a:rect l="l" t="t" r="r" b="b"/>
              <a:pathLst>
                <a:path w="26417" h="145526" extrusionOk="0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5609185" y="1517667"/>
              <a:ext cx="26417" cy="145530"/>
            </a:xfrm>
            <a:custGeom>
              <a:avLst/>
              <a:gdLst/>
              <a:ahLst/>
              <a:cxnLst/>
              <a:rect l="l" t="t" r="r" b="b"/>
              <a:pathLst>
                <a:path w="26417" h="145530" extrusionOk="0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4598943" y="668398"/>
              <a:ext cx="778468" cy="1303739"/>
            </a:xfrm>
            <a:custGeom>
              <a:avLst/>
              <a:gdLst/>
              <a:ahLst/>
              <a:cxnLst/>
              <a:rect l="l" t="t" r="r" b="b"/>
              <a:pathLst>
                <a:path w="778468" h="1303739" extrusionOk="0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4598943" y="1688145"/>
              <a:ext cx="778468" cy="1303647"/>
            </a:xfrm>
            <a:custGeom>
              <a:avLst/>
              <a:gdLst/>
              <a:ahLst/>
              <a:cxnLst/>
              <a:rect l="l" t="t" r="r" b="b"/>
              <a:pathLst>
                <a:path w="778468" h="1303647" extrusionOk="0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4599323" y="2707876"/>
              <a:ext cx="778184" cy="892902"/>
            </a:xfrm>
            <a:custGeom>
              <a:avLst/>
              <a:gdLst/>
              <a:ahLst/>
              <a:cxnLst/>
              <a:rect l="l" t="t" r="r" b="b"/>
              <a:pathLst>
                <a:path w="778184" h="892902" extrusionOk="0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4781159" y="1048176"/>
              <a:ext cx="416151" cy="544252"/>
            </a:xfrm>
            <a:custGeom>
              <a:avLst/>
              <a:gdLst/>
              <a:ahLst/>
              <a:cxnLst/>
              <a:rect l="l" t="t" r="r" b="b"/>
              <a:pathLst>
                <a:path w="416151" h="544252" extrusionOk="0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4812185" y="2127070"/>
              <a:ext cx="353313" cy="495871"/>
            </a:xfrm>
            <a:custGeom>
              <a:avLst/>
              <a:gdLst/>
              <a:ahLst/>
              <a:cxnLst/>
              <a:rect l="l" t="t" r="r" b="b"/>
              <a:pathLst>
                <a:path w="353313" h="495871" extrusionOk="0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4825774" y="2064110"/>
              <a:ext cx="326421" cy="236124"/>
            </a:xfrm>
            <a:custGeom>
              <a:avLst/>
              <a:gdLst/>
              <a:ahLst/>
              <a:cxnLst/>
              <a:rect l="l" t="t" r="r" b="b"/>
              <a:pathLst>
                <a:path w="326421" h="236124" extrusionOk="0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4803918" y="3156860"/>
              <a:ext cx="410711" cy="349715"/>
            </a:xfrm>
            <a:custGeom>
              <a:avLst/>
              <a:gdLst/>
              <a:ahLst/>
              <a:cxnLst/>
              <a:rect l="l" t="t" r="r" b="b"/>
              <a:pathLst>
                <a:path w="410711" h="349715" extrusionOk="0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4593051" y="480769"/>
              <a:ext cx="842423" cy="783621"/>
            </a:xfrm>
            <a:custGeom>
              <a:avLst/>
              <a:gdLst/>
              <a:ahLst/>
              <a:cxnLst/>
              <a:rect l="l" t="t" r="r" b="b"/>
              <a:pathLst>
                <a:path w="842423" h="783621" extrusionOk="0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4315759" y="484198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4419530" y="544206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4523395" y="604308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4627166" y="66431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4730936" y="72441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4834707" y="78442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4938478" y="84452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5042248" y="904537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316519" y="69355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420290" y="753661"/>
              <a:ext cx="103865" cy="97152"/>
            </a:xfrm>
            <a:custGeom>
              <a:avLst/>
              <a:gdLst/>
              <a:ahLst/>
              <a:cxnLst/>
              <a:rect l="l" t="t" r="r" b="b"/>
              <a:pathLst>
                <a:path w="103865" h="97152" extrusionOk="0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524441" y="81366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627926" y="873771"/>
              <a:ext cx="103770" cy="97187"/>
            </a:xfrm>
            <a:custGeom>
              <a:avLst/>
              <a:gdLst/>
              <a:ahLst/>
              <a:cxnLst/>
              <a:rect l="l" t="t" r="r" b="b"/>
              <a:pathLst>
                <a:path w="103770" h="97187" extrusionOk="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731697" y="93377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4835467" y="99388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4939238" y="1053889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5043008" y="111399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05" name="Google Shape;905;p19"/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906" name="Google Shape;906;p19"/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07" name="Google Shape;907;p19"/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avLst/>
                <a:gdLst/>
                <a:ahLst/>
                <a:cxnLst/>
                <a:rect l="l" t="t" r="r" b="b"/>
                <a:pathLst>
                  <a:path w="103865" h="97152" extrusionOk="0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08" name="Google Shape;908;p19"/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09" name="Google Shape;909;p19"/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187" extrusionOk="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10" name="Google Shape;910;p19"/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11" name="Google Shape;911;p19"/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12" name="Google Shape;912;p19"/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13" name="Google Shape;913;p19"/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914" name="Google Shape;914;p19"/>
            <p:cNvSpPr/>
            <p:nvPr/>
          </p:nvSpPr>
          <p:spPr>
            <a:xfrm>
              <a:off x="5776434" y="3835950"/>
              <a:ext cx="422399" cy="244506"/>
            </a:xfrm>
            <a:custGeom>
              <a:avLst/>
              <a:gdLst/>
              <a:ahLst/>
              <a:cxnLst/>
              <a:rect l="l" t="t" r="r" b="b"/>
              <a:pathLst>
                <a:path w="422399" h="244506" extrusionOk="0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5919927" y="3349699"/>
              <a:ext cx="376785" cy="648842"/>
            </a:xfrm>
            <a:custGeom>
              <a:avLst/>
              <a:gdLst/>
              <a:ahLst/>
              <a:cxnLst/>
              <a:rect l="l" t="t" r="r" b="b"/>
              <a:pathLst>
                <a:path w="376785" h="648842" extrusionOk="0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5821952" y="3404277"/>
              <a:ext cx="376880" cy="648747"/>
            </a:xfrm>
            <a:custGeom>
              <a:avLst/>
              <a:gdLst/>
              <a:ahLst/>
              <a:cxnLst/>
              <a:rect l="l" t="t" r="r" b="b"/>
              <a:pathLst>
                <a:path w="376880" h="648747" extrusionOk="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6151700" y="3513243"/>
              <a:ext cx="145012" cy="539781"/>
            </a:xfrm>
            <a:custGeom>
              <a:avLst/>
              <a:gdLst/>
              <a:ahLst/>
              <a:cxnLst/>
              <a:rect l="l" t="t" r="r" b="b"/>
              <a:pathLst>
                <a:path w="145012" h="539781" extrusionOk="0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5869087" y="3349699"/>
              <a:ext cx="97973" cy="104584"/>
            </a:xfrm>
            <a:custGeom>
              <a:avLst/>
              <a:gdLst/>
              <a:ahLst/>
              <a:cxnLst/>
              <a:rect l="l" t="t" r="r" b="b"/>
              <a:pathLst>
                <a:path w="97973" h="104584" extrusionOk="0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5939787" y="3382376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6031584" y="3326084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273451" y="4003686"/>
              <a:ext cx="608559" cy="352234"/>
            </a:xfrm>
            <a:custGeom>
              <a:avLst/>
              <a:gdLst/>
              <a:ahLst/>
              <a:cxnLst/>
              <a:rect l="l" t="t" r="r" b="b"/>
              <a:pathLst>
                <a:path w="608559" h="352234" extrusionOk="0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5480232" y="3303313"/>
              <a:ext cx="542799" cy="934592"/>
            </a:xfrm>
            <a:custGeom>
              <a:avLst/>
              <a:gdLst/>
              <a:ahLst/>
              <a:cxnLst/>
              <a:rect l="l" t="t" r="r" b="b"/>
              <a:pathLst>
                <a:path w="542799" h="934592" extrusionOk="0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5339115" y="3381894"/>
              <a:ext cx="542894" cy="934592"/>
            </a:xfrm>
            <a:custGeom>
              <a:avLst/>
              <a:gdLst/>
              <a:ahLst/>
              <a:cxnLst/>
              <a:rect l="l" t="t" r="r" b="b"/>
              <a:pathLst>
                <a:path w="542894" h="934592" extrusionOk="0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5814160" y="3538961"/>
              <a:ext cx="208871" cy="777525"/>
            </a:xfrm>
            <a:custGeom>
              <a:avLst/>
              <a:gdLst/>
              <a:ahLst/>
              <a:cxnLst/>
              <a:rect l="l" t="t" r="r" b="b"/>
              <a:pathLst>
                <a:path w="208871" h="777525" extrusionOk="0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5406965" y="3303313"/>
              <a:ext cx="141116" cy="150685"/>
            </a:xfrm>
            <a:custGeom>
              <a:avLst/>
              <a:gdLst/>
              <a:ahLst/>
              <a:cxnLst/>
              <a:rect l="l" t="t" r="r" b="b"/>
              <a:pathLst>
                <a:path w="141116" h="150685" extrusionOk="0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5508835" y="3350470"/>
              <a:ext cx="203454" cy="206683"/>
            </a:xfrm>
            <a:custGeom>
              <a:avLst/>
              <a:gdLst/>
              <a:ahLst/>
              <a:cxnLst/>
              <a:rect l="l" t="t" r="r" b="b"/>
              <a:pathLst>
                <a:path w="203454" h="206683" extrusionOk="0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5641209" y="3269779"/>
              <a:ext cx="203454" cy="206316"/>
            </a:xfrm>
            <a:custGeom>
              <a:avLst/>
              <a:gdLst/>
              <a:ahLst/>
              <a:cxnLst/>
              <a:rect l="l" t="t" r="r" b="b"/>
              <a:pathLst>
                <a:path w="203454" h="206316" extrusionOk="0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3370326" y="2746576"/>
              <a:ext cx="431236" cy="248888"/>
            </a:xfrm>
            <a:custGeom>
              <a:avLst/>
              <a:gdLst/>
              <a:ahLst/>
              <a:cxnLst/>
              <a:rect l="l" t="t" r="r" b="b"/>
              <a:pathLst>
                <a:path w="431236" h="248888" extrusionOk="0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3388571" y="2474923"/>
              <a:ext cx="435798" cy="252221"/>
            </a:xfrm>
            <a:custGeom>
              <a:avLst/>
              <a:gdLst/>
              <a:ahLst/>
              <a:cxnLst/>
              <a:rect l="l" t="t" r="r" b="b"/>
              <a:pathLst>
                <a:path w="435798" h="252221" extrusionOk="0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3606470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3403301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3403301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3606470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3388571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3606470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6048784" y="4120462"/>
              <a:ext cx="389804" cy="224885"/>
            </a:xfrm>
            <a:custGeom>
              <a:avLst/>
              <a:gdLst/>
              <a:ahLst/>
              <a:cxnLst/>
              <a:rect l="l" t="t" r="r" b="b"/>
              <a:pathLst>
                <a:path w="389804" h="224885" extrusionOk="0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6065699" y="3875193"/>
              <a:ext cx="393415" cy="227647"/>
            </a:xfrm>
            <a:custGeom>
              <a:avLst/>
              <a:gdLst/>
              <a:ahLst/>
              <a:cxnLst/>
              <a:rect l="l" t="t" r="r" b="b"/>
              <a:pathLst>
                <a:path w="393415" h="227647" extrusionOk="0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6262407" y="4009401"/>
              <a:ext cx="183404" cy="318420"/>
            </a:xfrm>
            <a:custGeom>
              <a:avLst/>
              <a:gdLst/>
              <a:ahLst/>
              <a:cxnLst/>
              <a:rect l="l" t="t" r="r" b="b"/>
              <a:pathLst>
                <a:path w="183404" h="318420" extrusionOk="0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6079003" y="4009401"/>
              <a:ext cx="183403" cy="318420"/>
            </a:xfrm>
            <a:custGeom>
              <a:avLst/>
              <a:gdLst/>
              <a:ahLst/>
              <a:cxnLst/>
              <a:rect l="l" t="t" r="r" b="b"/>
              <a:pathLst>
                <a:path w="183403" h="318420" extrusionOk="0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6079003" y="4009401"/>
              <a:ext cx="183403" cy="160496"/>
            </a:xfrm>
            <a:custGeom>
              <a:avLst/>
              <a:gdLst/>
              <a:ahLst/>
              <a:cxnLst/>
              <a:rect l="l" t="t" r="r" b="b"/>
              <a:pathLst>
                <a:path w="183403" h="160496" extrusionOk="0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6262407" y="4009401"/>
              <a:ext cx="183404" cy="160496"/>
            </a:xfrm>
            <a:custGeom>
              <a:avLst/>
              <a:gdLst/>
              <a:ahLst/>
              <a:cxnLst/>
              <a:rect l="l" t="t" r="r" b="b"/>
              <a:pathLst>
                <a:path w="183404" h="160496" extrusionOk="0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6065699" y="3989017"/>
              <a:ext cx="196707" cy="171164"/>
            </a:xfrm>
            <a:custGeom>
              <a:avLst/>
              <a:gdLst/>
              <a:ahLst/>
              <a:cxnLst/>
              <a:rect l="l" t="t" r="r" b="b"/>
              <a:pathLst>
                <a:path w="196707" h="171164" extrusionOk="0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6262407" y="3989017"/>
              <a:ext cx="196708" cy="171164"/>
            </a:xfrm>
            <a:custGeom>
              <a:avLst/>
              <a:gdLst/>
              <a:ahLst/>
              <a:cxnLst/>
              <a:rect l="l" t="t" r="r" b="b"/>
              <a:pathLst>
                <a:path w="196708" h="171164" extrusionOk="0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3676221" y="3054710"/>
              <a:ext cx="439504" cy="254317"/>
            </a:xfrm>
            <a:custGeom>
              <a:avLst/>
              <a:gdLst/>
              <a:ahLst/>
              <a:cxnLst/>
              <a:rect l="l" t="t" r="r" b="b"/>
              <a:pathLst>
                <a:path w="439504" h="254317" extrusionOk="0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3825510" y="2548837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3723640" y="2605606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4066691" y="2719049"/>
              <a:ext cx="150904" cy="561498"/>
            </a:xfrm>
            <a:custGeom>
              <a:avLst/>
              <a:gdLst/>
              <a:ahLst/>
              <a:cxnLst/>
              <a:rect l="l" t="t" r="r" b="b"/>
              <a:pathLst>
                <a:path w="150904" h="561498" extrusionOk="0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3772674" y="2548837"/>
              <a:ext cx="101869" cy="108775"/>
            </a:xfrm>
            <a:custGeom>
              <a:avLst/>
              <a:gdLst/>
              <a:ahLst/>
              <a:cxnLst/>
              <a:rect l="l" t="t" r="r" b="b"/>
              <a:pathLst>
                <a:path w="101869" h="108775" extrusionOk="0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3846226" y="258352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3941824" y="252456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2533225" y="4605761"/>
              <a:ext cx="828643" cy="479488"/>
            </a:xfrm>
            <a:custGeom>
              <a:avLst/>
              <a:gdLst/>
              <a:ahLst/>
              <a:cxnLst/>
              <a:rect l="l" t="t" r="r" b="b"/>
              <a:pathLst>
                <a:path w="828643" h="479488" extrusionOk="0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2599924" y="3049662"/>
              <a:ext cx="198618" cy="433482"/>
            </a:xfrm>
            <a:custGeom>
              <a:avLst/>
              <a:gdLst/>
              <a:ahLst/>
              <a:cxnLst/>
              <a:rect l="l" t="t" r="r" b="b"/>
              <a:pathLst>
                <a:path w="198618" h="433482" extrusionOk="0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2627967" y="2871431"/>
              <a:ext cx="142827" cy="275330"/>
            </a:xfrm>
            <a:custGeom>
              <a:avLst/>
              <a:gdLst/>
              <a:ahLst/>
              <a:cxnLst/>
              <a:rect l="l" t="t" r="r" b="b"/>
              <a:pathLst>
                <a:path w="142827" h="275330" extrusionOk="0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2942472" y="4777576"/>
              <a:ext cx="307903" cy="173671"/>
            </a:xfrm>
            <a:custGeom>
              <a:avLst/>
              <a:gdLst/>
              <a:ahLst/>
              <a:cxnLst/>
              <a:rect l="l" t="t" r="r" b="b"/>
              <a:pathLst>
                <a:path w="307903" h="173671" extrusionOk="0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2947261" y="4806358"/>
              <a:ext cx="303072" cy="144889"/>
            </a:xfrm>
            <a:custGeom>
              <a:avLst/>
              <a:gdLst/>
              <a:ahLst/>
              <a:cxnLst/>
              <a:rect l="l" t="t" r="r" b="b"/>
              <a:pathLst>
                <a:path w="303072" h="144889" extrusionOk="0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2717232" y="4676188"/>
              <a:ext cx="307831" cy="173712"/>
            </a:xfrm>
            <a:custGeom>
              <a:avLst/>
              <a:gdLst/>
              <a:ahLst/>
              <a:cxnLst/>
              <a:rect l="l" t="t" r="r" b="b"/>
              <a:pathLst>
                <a:path w="307831" h="173712" extrusionOk="0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2722045" y="4705011"/>
              <a:ext cx="303068" cy="144889"/>
            </a:xfrm>
            <a:custGeom>
              <a:avLst/>
              <a:gdLst/>
              <a:ahLst/>
              <a:cxnLst/>
              <a:rect l="l" t="t" r="r" b="b"/>
              <a:pathLst>
                <a:path w="303068" h="144889" extrusionOk="0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2717265" y="3551725"/>
              <a:ext cx="450461" cy="1274557"/>
            </a:xfrm>
            <a:custGeom>
              <a:avLst/>
              <a:gdLst/>
              <a:ahLst/>
              <a:cxnLst/>
              <a:rect l="l" t="t" r="r" b="b"/>
              <a:pathLst>
                <a:path w="450461" h="1274557" extrusionOk="0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2775050" y="2505974"/>
              <a:ext cx="327076" cy="524521"/>
            </a:xfrm>
            <a:custGeom>
              <a:avLst/>
              <a:gdLst/>
              <a:ahLst/>
              <a:cxnLst/>
              <a:rect l="l" t="t" r="r" b="b"/>
              <a:pathLst>
                <a:path w="327076" h="524521" extrusionOk="0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2667800" y="2877512"/>
              <a:ext cx="502799" cy="834581"/>
            </a:xfrm>
            <a:custGeom>
              <a:avLst/>
              <a:gdLst/>
              <a:ahLst/>
              <a:cxnLst/>
              <a:rect l="l" t="t" r="r" b="b"/>
              <a:pathLst>
                <a:path w="502799" h="834581" extrusionOk="0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3024379" y="2981457"/>
              <a:ext cx="633923" cy="498110"/>
            </a:xfrm>
            <a:custGeom>
              <a:avLst/>
              <a:gdLst/>
              <a:ahLst/>
              <a:cxnLst/>
              <a:rect l="l" t="t" r="r" b="b"/>
              <a:pathLst>
                <a:path w="633923" h="498110" extrusionOk="0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3001678" y="2971210"/>
              <a:ext cx="194366" cy="284908"/>
            </a:xfrm>
            <a:custGeom>
              <a:avLst/>
              <a:gdLst/>
              <a:ahLst/>
              <a:cxnLst/>
              <a:rect l="l" t="t" r="r" b="b"/>
              <a:pathLst>
                <a:path w="194366" h="284908" extrusionOk="0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2785215" y="2483249"/>
              <a:ext cx="317013" cy="350275"/>
            </a:xfrm>
            <a:custGeom>
              <a:avLst/>
              <a:gdLst/>
              <a:ahLst/>
              <a:cxnLst/>
              <a:rect l="l" t="t" r="r" b="b"/>
              <a:pathLst>
                <a:path w="317013" h="350275" extrusionOk="0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3466812" y="3201065"/>
              <a:ext cx="95905" cy="84340"/>
            </a:xfrm>
            <a:custGeom>
              <a:avLst/>
              <a:gdLst/>
              <a:ahLst/>
              <a:cxnLst/>
              <a:rect l="l" t="t" r="r" b="b"/>
              <a:pathLst>
                <a:path w="95905" h="84340" extrusionOk="0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65" name="Google Shape;965;p19"/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966" name="Google Shape;966;p19"/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820" extrusionOk="0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7" name="Google Shape;967;p19"/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6572" extrusionOk="0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8" name="Google Shape;968;p19"/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6286" extrusionOk="0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9" name="Google Shape;969;p19"/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68" extrusionOk="0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70" name="Google Shape;970;p19"/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71" name="Google Shape;971;p19"/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72" name="Google Shape;972;p19"/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73" name="Google Shape;973;p19"/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74" name="Google Shape;974;p19"/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75" name="Google Shape;975;p19"/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76" name="Google Shape;976;p19"/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77" name="Google Shape;977;p19"/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78" name="Google Shape;978;p19"/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8583" extrusionOk="0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79" name="Google Shape;979;p19"/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7715" extrusionOk="0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0" name="Google Shape;980;p19"/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avLst/>
                <a:gdLst/>
                <a:ahLst/>
                <a:cxnLst/>
                <a:rect l="l" t="t" r="r" b="b"/>
                <a:pathLst>
                  <a:path w="10738" h="7810" extrusionOk="0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1" name="Google Shape;981;p19"/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85" extrusionOk="0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2" name="Google Shape;982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3" name="Google Shape;983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4" name="Google Shape;984;p19"/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3619" extrusionOk="0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5" name="Google Shape;985;p19"/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547" extrusionOk="0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986" name="Google Shape;986;p19"/>
            <p:cNvSpPr/>
            <p:nvPr/>
          </p:nvSpPr>
          <p:spPr>
            <a:xfrm>
              <a:off x="3497758" y="3222825"/>
              <a:ext cx="163253" cy="135636"/>
            </a:xfrm>
            <a:custGeom>
              <a:avLst/>
              <a:gdLst/>
              <a:ahLst/>
              <a:cxnLst/>
              <a:rect l="l" t="t" r="r" b="b"/>
              <a:pathLst>
                <a:path w="163253" h="135636" extrusionOk="0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5866407" y="1508477"/>
              <a:ext cx="336298" cy="520294"/>
            </a:xfrm>
            <a:custGeom>
              <a:avLst/>
              <a:gdLst/>
              <a:ahLst/>
              <a:cxnLst/>
              <a:rect l="l" t="t" r="r" b="b"/>
              <a:pathLst>
                <a:path w="336298" h="520294" extrusionOk="0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5848921" y="1535134"/>
              <a:ext cx="307985" cy="495867"/>
            </a:xfrm>
            <a:custGeom>
              <a:avLst/>
              <a:gdLst/>
              <a:ahLst/>
              <a:cxnLst/>
              <a:rect l="l" t="t" r="r" b="b"/>
              <a:pathLst>
                <a:path w="307985" h="495867" extrusionOk="0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5914777" y="1634489"/>
              <a:ext cx="176087" cy="297735"/>
            </a:xfrm>
            <a:custGeom>
              <a:avLst/>
              <a:gdLst/>
              <a:ahLst/>
              <a:cxnLst/>
              <a:rect l="l" t="t" r="r" b="b"/>
              <a:pathLst>
                <a:path w="176087" h="297735" extrusionOk="0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3825908" y="830009"/>
              <a:ext cx="336307" cy="520393"/>
            </a:xfrm>
            <a:custGeom>
              <a:avLst/>
              <a:gdLst/>
              <a:ahLst/>
              <a:cxnLst/>
              <a:rect l="l" t="t" r="r" b="b"/>
              <a:pathLst>
                <a:path w="336307" h="520393" extrusionOk="0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3808424" y="856397"/>
              <a:ext cx="307985" cy="495973"/>
            </a:xfrm>
            <a:custGeom>
              <a:avLst/>
              <a:gdLst/>
              <a:ahLst/>
              <a:cxnLst/>
              <a:rect l="l" t="t" r="r" b="b"/>
              <a:pathLst>
                <a:path w="307985" h="495973" extrusionOk="0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3864395" y="989404"/>
              <a:ext cx="196042" cy="250697"/>
            </a:xfrm>
            <a:custGeom>
              <a:avLst/>
              <a:gdLst/>
              <a:ahLst/>
              <a:cxnLst/>
              <a:rect l="l" t="t" r="r" b="b"/>
              <a:pathLst>
                <a:path w="196042" h="250697" extrusionOk="0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453760" y="969452"/>
            <a:ext cx="3521625" cy="326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  <a:defRPr/>
            </a:pPr>
            <a:r>
              <a:rPr lang="ru-RU" sz="1865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Организация загружает дополнительную общеобразовательную программу в информационную систему «Навигатор дополнительного образования Тверской области» </a:t>
            </a:r>
            <a:r>
              <a:rPr lang="ru-RU" sz="1865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согласно инструкции</a:t>
            </a:r>
            <a:endParaRPr lang="ru-RU" sz="1865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93072" y="957310"/>
            <a:ext cx="3106892" cy="3246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  <a:defRPr/>
            </a:pPr>
            <a:r>
              <a:rPr lang="ru-RU" sz="1865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Регистрация дополнительной общеобразовательной программы на проведение общественной экспертизы осуществляется автоматически </a:t>
            </a:r>
            <a:r>
              <a:rPr lang="ru-RU" sz="1865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в день загрузки</a:t>
            </a:r>
            <a:endParaRPr lang="ru-RU" sz="1865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56510" y="4357561"/>
            <a:ext cx="5523345" cy="2255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  <a:defRPr/>
            </a:pPr>
            <a:r>
              <a:rPr lang="ru-RU" sz="1865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РМЦ направляет экспертам посредством информационной системы представленные образовательной </a:t>
            </a:r>
            <a:endParaRPr lang="ru-RU" sz="1865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 defTabSz="1219200">
              <a:buClr>
                <a:srgbClr val="000000"/>
              </a:buClr>
              <a:defRPr/>
            </a:pPr>
            <a:r>
              <a:rPr lang="ru-RU" sz="1865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организацией дополнительные общеобразовательные программы на экспертизу </a:t>
            </a:r>
            <a:r>
              <a:rPr lang="ru-RU" sz="1865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в течение 5 рабочих дней</a:t>
            </a:r>
            <a:endParaRPr lang="ru-RU" sz="1865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ЭКСПЕРТНОЙ КОМИССИИ И ВЫНЕСЕНИЕ РЕЗУЛЬТАТА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/>
          <a:srcRect l="27580" t="39957" r="26711" b="30597"/>
          <a:stretch>
            <a:fillRect/>
          </a:stretch>
        </p:blipFill>
        <p:spPr>
          <a:xfrm>
            <a:off x="677334" y="2082434"/>
            <a:ext cx="9561863" cy="346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A5EF-2459-41F0-9A64-52AE2AEE9F78}" type="slidenum">
              <a:rPr lang="ru-RU" smtClean="0"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2777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Ошибки в карточках программ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585097" cy="16277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9" y="2491682"/>
            <a:ext cx="3223967" cy="2759048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22" y="1724900"/>
            <a:ext cx="3318235" cy="2344269"/>
          </a:xfrm>
          <a:prstGeom prst="rect">
            <a:avLst/>
          </a:prstGeom>
          <a:ln w="9525"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016" y="2755633"/>
            <a:ext cx="4383463" cy="2627072"/>
          </a:xfrm>
          <a:prstGeom prst="rect">
            <a:avLst/>
          </a:prstGeom>
          <a:ln w="12700">
            <a:solidFill>
              <a:srgbClr val="0784BA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66" y="4342399"/>
            <a:ext cx="3478491" cy="2379077"/>
          </a:xfrm>
          <a:prstGeom prst="rect">
            <a:avLst/>
          </a:prstGeom>
          <a:ln w="952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80" y="0"/>
            <a:ext cx="12191999" cy="1417639"/>
          </a:xfrm>
          <a:ln>
            <a:solidFill>
              <a:srgbClr val="078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dirty="0"/>
              <a:t>Ошибки в оформлении программ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1"/>
            <a:ext cx="1385740" cy="14176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5" y="1572608"/>
            <a:ext cx="3806454" cy="4082001"/>
          </a:xfrm>
          <a:prstGeom prst="rect">
            <a:avLst/>
          </a:prstGeom>
          <a:ln>
            <a:solidFill>
              <a:srgbClr val="0784BA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26" y="2360428"/>
            <a:ext cx="3119093" cy="3602520"/>
          </a:xfrm>
          <a:prstGeom prst="rect">
            <a:avLst/>
          </a:prstGeom>
          <a:ln>
            <a:solidFill>
              <a:srgbClr val="0784BA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391" y="1509637"/>
            <a:ext cx="2949440" cy="4144972"/>
          </a:xfrm>
          <a:prstGeom prst="rect">
            <a:avLst/>
          </a:prstGeom>
          <a:ln>
            <a:solidFill>
              <a:srgbClr val="13408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8866" y="32332"/>
            <a:ext cx="12191999" cy="1417639"/>
          </a:xfrm>
          <a:ln>
            <a:solidFill>
              <a:srgbClr val="078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dirty="0"/>
              <a:t>Ошибки в оформлении программ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1"/>
            <a:ext cx="1385740" cy="14176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4" y="1681847"/>
            <a:ext cx="4534842" cy="4580417"/>
          </a:xfrm>
          <a:prstGeom prst="rect">
            <a:avLst/>
          </a:prstGeom>
          <a:ln>
            <a:solidFill>
              <a:srgbClr val="0784BA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07" y="1582075"/>
            <a:ext cx="5092995" cy="4609840"/>
          </a:xfrm>
          <a:prstGeom prst="rect">
            <a:avLst/>
          </a:prstGeom>
          <a:ln>
            <a:solidFill>
              <a:srgbClr val="13408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A5EF-2459-41F0-9A64-52AE2AEE9F78}" type="slidenum">
              <a:rPr lang="ru-RU" smtClean="0"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ОПОРНЫЙ ЦЕНТР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ДЕТЕЙ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855" y="3998595"/>
            <a:ext cx="1451610" cy="12452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20" y="2534285"/>
            <a:ext cx="1179195" cy="11163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839" y="195928"/>
            <a:ext cx="1042577" cy="10470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55" y="5591810"/>
            <a:ext cx="1240790" cy="11226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410" y="1415415"/>
            <a:ext cx="1329055" cy="94615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676910" y="2361565"/>
            <a:ext cx="8400415" cy="31946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600000" scaled="0"/>
          </a:gradFill>
          <a:effectLst>
            <a:glow rad="787400">
              <a:schemeClr val="accent1">
                <a:lumMod val="40000"/>
                <a:lumOff val="60000"/>
                <a:alpha val="100000"/>
              </a:schemeClr>
            </a:glow>
            <a:outerShdw blurRad="50800" dist="38100" dir="8100000" algn="tr" rotWithShape="0">
              <a:schemeClr val="tx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softEdge"/>
        </p:spPr>
        <p:txBody>
          <a:bodyPr wrap="square" rtlCol="0">
            <a:noAutofit/>
          </a:bodyPr>
          <a:p>
            <a:pPr algn="just"/>
            <a:r>
              <a:rPr lang="en-US" altLang="en-US" b="1"/>
              <a:t>Муниципальный</a:t>
            </a:r>
            <a:r>
              <a:rPr lang="en-US" altLang="ru-RU" b="1"/>
              <a:t> </a:t>
            </a:r>
            <a:r>
              <a:rPr lang="en-US" altLang="en-US" b="1"/>
              <a:t>опорный</a:t>
            </a:r>
            <a:r>
              <a:rPr lang="en-US" altLang="ru-RU" b="1"/>
              <a:t> </a:t>
            </a:r>
            <a:r>
              <a:rPr lang="en-US" altLang="en-US" b="1"/>
              <a:t>центр</a:t>
            </a:r>
            <a:r>
              <a:rPr lang="en-US" altLang="ru-RU" b="1"/>
              <a:t> </a:t>
            </a:r>
            <a:r>
              <a:rPr lang="en-US" altLang="en-US" b="1"/>
              <a:t>дополнительного</a:t>
            </a:r>
            <a:r>
              <a:rPr lang="en-US" altLang="ru-RU" b="1"/>
              <a:t> </a:t>
            </a:r>
            <a:r>
              <a:rPr lang="en-US" altLang="en-US" b="1"/>
              <a:t>образования</a:t>
            </a:r>
            <a:r>
              <a:rPr lang="en-US" altLang="ru-RU" b="1"/>
              <a:t> </a:t>
            </a:r>
            <a:r>
              <a:rPr lang="en-US" altLang="en-US" b="1"/>
              <a:t>детей</a:t>
            </a:r>
            <a:r>
              <a:rPr lang="en-US" altLang="ru-RU" b="1"/>
              <a:t> </a:t>
            </a:r>
            <a:r>
              <a:rPr lang="en-US" altLang="en-US" b="1"/>
              <a:t>Вышневолоцкого</a:t>
            </a:r>
            <a:r>
              <a:rPr lang="en-US" altLang="ru-RU" b="1"/>
              <a:t> </a:t>
            </a:r>
            <a:r>
              <a:rPr lang="ru-RU" altLang="en-US" b="1"/>
              <a:t>муниципального</a:t>
            </a:r>
            <a:r>
              <a:rPr lang="en-US" altLang="ru-RU" b="1"/>
              <a:t> </a:t>
            </a:r>
            <a:r>
              <a:rPr lang="en-US" altLang="en-US" b="1"/>
              <a:t>округа</a:t>
            </a:r>
            <a:r>
              <a:rPr lang="en-US" altLang="ru-RU" b="1"/>
              <a:t> (</a:t>
            </a:r>
            <a:r>
              <a:rPr lang="en-US" altLang="en-US" b="1"/>
              <a:t>МОЦ</a:t>
            </a:r>
            <a:r>
              <a:rPr lang="en-US" altLang="ru-RU" b="1"/>
              <a:t> </a:t>
            </a:r>
            <a:r>
              <a:rPr lang="en-US" altLang="en-US" b="1"/>
              <a:t>ДО</a:t>
            </a:r>
            <a:r>
              <a:rPr lang="en-US" altLang="ru-RU" b="1"/>
              <a:t> </a:t>
            </a:r>
            <a:r>
              <a:rPr lang="en-US" altLang="en-US" b="1"/>
              <a:t>В</a:t>
            </a:r>
            <a:r>
              <a:rPr lang="ru-RU" altLang="en-US" b="1"/>
              <a:t>М</a:t>
            </a:r>
            <a:r>
              <a:rPr lang="en-US" altLang="en-US" b="1"/>
              <a:t>О</a:t>
            </a:r>
            <a:r>
              <a:rPr lang="en-US" altLang="ru-RU" b="1"/>
              <a:t>)</a:t>
            </a:r>
            <a:r>
              <a:rPr lang="en-US" altLang="ru-RU"/>
              <a:t> </a:t>
            </a:r>
            <a:r>
              <a:rPr lang="en-US" altLang="en-US"/>
              <a:t>создан</a:t>
            </a:r>
            <a:r>
              <a:rPr lang="en-US" altLang="ru-RU"/>
              <a:t>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обеспечения</a:t>
            </a:r>
            <a:r>
              <a:rPr lang="en-US" altLang="ru-RU"/>
              <a:t> </a:t>
            </a:r>
            <a:r>
              <a:rPr lang="en-US" altLang="en-US"/>
              <a:t>межведомственного</a:t>
            </a:r>
            <a:r>
              <a:rPr lang="en-US" altLang="ru-RU"/>
              <a:t> </a:t>
            </a:r>
            <a:r>
              <a:rPr lang="en-US" altLang="en-US"/>
              <a:t>взаимодействия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системе</a:t>
            </a:r>
            <a:r>
              <a:rPr lang="en-US" altLang="ru-RU"/>
              <a:t> </a:t>
            </a:r>
            <a:r>
              <a:rPr lang="en-US" altLang="en-US"/>
              <a:t>дополнительного</a:t>
            </a:r>
            <a:r>
              <a:rPr lang="en-US" altLang="ru-RU"/>
              <a:t> </a:t>
            </a:r>
            <a:r>
              <a:rPr lang="en-US" altLang="en-US"/>
              <a:t>образования</a:t>
            </a:r>
            <a:r>
              <a:rPr lang="en-US" altLang="ru-RU"/>
              <a:t> </a:t>
            </a:r>
            <a:r>
              <a:rPr lang="en-US" altLang="en-US"/>
              <a:t>детей</a:t>
            </a:r>
            <a:r>
              <a:rPr lang="en-US" altLang="ru-RU"/>
              <a:t>. </a:t>
            </a:r>
            <a:r>
              <a:rPr lang="en-US" altLang="en-US"/>
              <a:t>Такой</a:t>
            </a:r>
            <a:r>
              <a:rPr lang="en-US" altLang="ru-RU"/>
              <a:t> </a:t>
            </a:r>
            <a:r>
              <a:rPr lang="en-US" altLang="en-US"/>
              <a:t>формат</a:t>
            </a:r>
            <a:r>
              <a:rPr lang="en-US" altLang="ru-RU"/>
              <a:t> </a:t>
            </a:r>
            <a:r>
              <a:rPr lang="en-US" altLang="en-US"/>
              <a:t>проектного</a:t>
            </a:r>
            <a:r>
              <a:rPr lang="en-US" altLang="ru-RU"/>
              <a:t> </a:t>
            </a:r>
            <a:r>
              <a:rPr lang="en-US" altLang="en-US"/>
              <a:t>управления</a:t>
            </a:r>
            <a:r>
              <a:rPr lang="en-US" altLang="ru-RU"/>
              <a:t> </a:t>
            </a:r>
            <a:r>
              <a:rPr lang="en-US" altLang="en-US"/>
              <a:t>функционирует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рамках</a:t>
            </a:r>
            <a:r>
              <a:rPr lang="en-US" altLang="ru-RU"/>
              <a:t> </a:t>
            </a:r>
            <a:r>
              <a:rPr lang="en-US" altLang="en-US"/>
              <a:t>утвержденной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2019 </a:t>
            </a:r>
            <a:r>
              <a:rPr lang="en-US" altLang="en-US"/>
              <a:t>году</a:t>
            </a:r>
            <a:r>
              <a:rPr lang="en-US" altLang="ru-RU"/>
              <a:t> </a:t>
            </a:r>
            <a:r>
              <a:rPr lang="en-US" altLang="en-US"/>
              <a:t>Целевой</a:t>
            </a:r>
            <a:r>
              <a:rPr lang="en-US" altLang="ru-RU"/>
              <a:t> </a:t>
            </a:r>
            <a:r>
              <a:rPr lang="en-US" altLang="en-US"/>
              <a:t>модели</a:t>
            </a:r>
            <a:r>
              <a:rPr lang="en-US" altLang="ru-RU"/>
              <a:t> </a:t>
            </a:r>
            <a:r>
              <a:rPr lang="en-US" altLang="en-US"/>
              <a:t>развития</a:t>
            </a:r>
            <a:r>
              <a:rPr lang="en-US" altLang="ru-RU"/>
              <a:t> </a:t>
            </a:r>
            <a:r>
              <a:rPr lang="en-US" altLang="en-US"/>
              <a:t>региональных</a:t>
            </a:r>
            <a:r>
              <a:rPr lang="en-US" altLang="ru-RU"/>
              <a:t> </a:t>
            </a:r>
            <a:r>
              <a:rPr lang="en-US" altLang="en-US"/>
              <a:t>систем</a:t>
            </a:r>
            <a:r>
              <a:rPr lang="en-US" altLang="ru-RU"/>
              <a:t> </a:t>
            </a:r>
            <a:r>
              <a:rPr lang="en-US" altLang="en-US"/>
              <a:t>дополнительного</a:t>
            </a:r>
            <a:r>
              <a:rPr lang="en-US" altLang="ru-RU"/>
              <a:t> </a:t>
            </a:r>
            <a:r>
              <a:rPr lang="en-US" altLang="en-US"/>
              <a:t>образования</a:t>
            </a:r>
            <a:r>
              <a:rPr lang="en-US" altLang="ru-RU"/>
              <a:t> </a:t>
            </a:r>
            <a:r>
              <a:rPr lang="en-US" altLang="en-US"/>
              <a:t>детей</a:t>
            </a:r>
            <a:r>
              <a:rPr lang="en-US" altLang="ru-RU"/>
              <a:t>.</a:t>
            </a:r>
            <a:endParaRPr lang="en-US" altLang="ru-RU"/>
          </a:p>
          <a:p>
            <a:pPr algn="just"/>
            <a:r>
              <a:rPr lang="ru-RU" altLang="en-US"/>
              <a:t>М</a:t>
            </a:r>
            <a:r>
              <a:rPr lang="en-US" altLang="en-US"/>
              <a:t>ОЦ</a:t>
            </a:r>
            <a:r>
              <a:rPr lang="en-US" altLang="ru-RU"/>
              <a:t> </a:t>
            </a:r>
            <a:r>
              <a:rPr lang="en-US" altLang="en-US"/>
              <a:t>ДО</a:t>
            </a:r>
            <a:r>
              <a:rPr lang="en-US" altLang="ru-RU"/>
              <a:t> </a:t>
            </a:r>
            <a:r>
              <a:rPr lang="en-US" altLang="en-US"/>
              <a:t>ВГО</a:t>
            </a:r>
            <a:r>
              <a:rPr lang="en-US" altLang="ru-RU"/>
              <a:t> </a:t>
            </a:r>
            <a:r>
              <a:rPr lang="en-US" altLang="en-US"/>
              <a:t>является</a:t>
            </a:r>
            <a:r>
              <a:rPr lang="en-US" altLang="ru-RU"/>
              <a:t> </a:t>
            </a:r>
            <a:r>
              <a:rPr lang="en-US" altLang="en-US"/>
              <a:t>связующим</a:t>
            </a:r>
            <a:r>
              <a:rPr lang="en-US" altLang="ru-RU"/>
              <a:t> </a:t>
            </a:r>
            <a:r>
              <a:rPr lang="en-US" altLang="en-US"/>
              <a:t>звеном</a:t>
            </a:r>
            <a:r>
              <a:rPr lang="en-US" altLang="ru-RU"/>
              <a:t> </a:t>
            </a:r>
            <a:r>
              <a:rPr lang="en-US" altLang="en-US"/>
              <a:t>между</a:t>
            </a:r>
            <a:r>
              <a:rPr lang="en-US" altLang="ru-RU"/>
              <a:t> </a:t>
            </a:r>
            <a:r>
              <a:rPr lang="en-US" altLang="en-US"/>
              <a:t>образовательными</a:t>
            </a:r>
            <a:r>
              <a:rPr lang="en-US" altLang="ru-RU"/>
              <a:t> </a:t>
            </a:r>
            <a:r>
              <a:rPr lang="en-US" altLang="en-US"/>
              <a:t>организациями</a:t>
            </a:r>
            <a:r>
              <a:rPr lang="en-US" altLang="ru-RU"/>
              <a:t>, </a:t>
            </a:r>
            <a:r>
              <a:rPr lang="en-US" altLang="en-US"/>
              <a:t>участвующими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реализации</a:t>
            </a:r>
            <a:r>
              <a:rPr lang="en-US" altLang="ru-RU"/>
              <a:t> </a:t>
            </a:r>
            <a:r>
              <a:rPr lang="en-US" altLang="en-US"/>
              <a:t>дополнительных</a:t>
            </a:r>
            <a:r>
              <a:rPr lang="en-US" altLang="ru-RU"/>
              <a:t> </a:t>
            </a:r>
            <a:r>
              <a:rPr lang="en-US" altLang="en-US"/>
              <a:t>общеобразовательных</a:t>
            </a:r>
            <a:r>
              <a:rPr lang="en-US" altLang="ru-RU"/>
              <a:t> </a:t>
            </a:r>
            <a:r>
              <a:rPr lang="en-US" altLang="en-US"/>
              <a:t>программ</a:t>
            </a:r>
            <a:r>
              <a:rPr lang="en-US" altLang="ru-RU"/>
              <a:t>,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создает</a:t>
            </a:r>
            <a:r>
              <a:rPr lang="en-US" altLang="ru-RU"/>
              <a:t> </a:t>
            </a:r>
            <a:r>
              <a:rPr lang="en-US" altLang="en-US"/>
              <a:t>условия</a:t>
            </a:r>
            <a:r>
              <a:rPr lang="en-US" altLang="ru-RU"/>
              <a:t>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развития</a:t>
            </a:r>
            <a:r>
              <a:rPr lang="en-US" altLang="ru-RU"/>
              <a:t> </a:t>
            </a:r>
            <a:r>
              <a:rPr lang="en-US" altLang="en-US"/>
              <a:t>всей</a:t>
            </a:r>
            <a:r>
              <a:rPr lang="en-US" altLang="ru-RU"/>
              <a:t> </a:t>
            </a:r>
            <a:r>
              <a:rPr lang="en-US" altLang="en-US"/>
              <a:t>системы</a:t>
            </a:r>
            <a:r>
              <a:rPr lang="en-US" altLang="ru-RU"/>
              <a:t> </a:t>
            </a:r>
            <a:r>
              <a:rPr lang="en-US" altLang="en-US"/>
              <a:t>дополнительного</a:t>
            </a:r>
            <a:r>
              <a:rPr lang="en-US" altLang="ru-RU"/>
              <a:t> </a:t>
            </a:r>
            <a:r>
              <a:rPr lang="en-US" altLang="en-US"/>
              <a:t>образования</a:t>
            </a:r>
            <a:r>
              <a:rPr lang="en-US" altLang="ru-RU"/>
              <a:t> </a:t>
            </a:r>
            <a:r>
              <a:rPr lang="en-US" altLang="en-US"/>
              <a:t>детей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целом</a:t>
            </a:r>
            <a:r>
              <a:rPr lang="en-US" altLang="ru-RU"/>
              <a:t>.</a:t>
            </a:r>
            <a:endParaRPr lang="en-US" altLang="ru-RU"/>
          </a:p>
          <a:p>
            <a:pPr algn="just"/>
            <a:endParaRPr lang="en-US" altLang="ru-RU"/>
          </a:p>
          <a:p>
            <a:pPr algn="just"/>
            <a:endParaRPr lang="en-US" altLang="ru-RU"/>
          </a:p>
        </p:txBody>
      </p:sp>
      <p:pic>
        <p:nvPicPr>
          <p:cNvPr id="24" name="Замещающее содержимое 23" descr="7qGsV2Kigc4"/>
          <p:cNvPicPr>
            <a:picLocks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98450" y="597535"/>
            <a:ext cx="1346835" cy="1342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A5EF-2459-41F0-9A64-52AE2AEE9F78}" type="slidenum">
              <a:rPr lang="ru-RU" smtClean="0"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МУНИЦИПАЛЬНОМ ОПОРНОМ ЦЕНТРЕ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ДЕТЕЙ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3590"/>
            <a:ext cx="1584960" cy="994410"/>
          </a:xfrm>
          <a:prstGeom prst="rect">
            <a:avLst/>
          </a:prstGeom>
        </p:spPr>
      </p:pic>
      <p:pic>
        <p:nvPicPr>
          <p:cNvPr id="7" name="Замещающее содержимое 6" descr="455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545" y="2126615"/>
            <a:ext cx="4184015" cy="3502660"/>
          </a:xfrm>
          <a:prstGeom prst="rect">
            <a:avLst/>
          </a:prstGeom>
        </p:spPr>
      </p:pic>
      <p:pic>
        <p:nvPicPr>
          <p:cNvPr id="8" name="Замещающее содержимое 7" descr="2025-02-12_12-04-15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52440" y="2247265"/>
            <a:ext cx="4184015" cy="2510155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853440" y="5556885"/>
            <a:ext cx="49872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1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https://vk.com/club210308211?from=search</a:t>
            </a:r>
            <a:endParaRPr lang="en-US" altLang="ru-RU" sz="14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5840730" y="5030470"/>
            <a:ext cx="4064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1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https://vvolddt.narod.ru/index/municipalnyj_opornyj_centr_dopolnitelnogo_obrazovanija_detej_vyshnevolockogo_gorodskogo_okruga/0-75</a:t>
            </a:r>
            <a:endParaRPr lang="en-US" altLang="ru-RU" sz="14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13" name="Изображение 12" descr="7qGsV2Kigc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65" y="498475"/>
            <a:ext cx="1463040" cy="1457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1445"/>
            <a:ext cx="8596668" cy="1320800"/>
          </a:xfrm>
          <a:ln>
            <a:solidFill>
              <a:srgbClr val="078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НАВИГАТОР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ДЕТЕЙ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rcRect t="15341" b="15615"/>
          <a:stretch>
            <a:fillRect/>
          </a:stretch>
        </p:blipFill>
        <p:spPr>
          <a:xfrm>
            <a:off x="113665" y="1574165"/>
            <a:ext cx="4884420" cy="2444115"/>
          </a:xfrm>
          <a:prstGeom prst="rect">
            <a:avLst/>
          </a:prstGeom>
        </p:spPr>
      </p:pic>
      <p:pic>
        <p:nvPicPr>
          <p:cNvPr id="8" name="Замещающее содержимое 7" descr="7qGsV2Kigc4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0685" y="131445"/>
            <a:ext cx="1469390" cy="1464310"/>
          </a:xfrm>
          <a:prstGeom prst="rect">
            <a:avLst/>
          </a:prstGeom>
        </p:spPr>
      </p:pic>
      <p:pic>
        <p:nvPicPr>
          <p:cNvPr id="9" name="Замещающее содержимое 8" descr="2025-02-12_12-50-59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25720" y="1452245"/>
            <a:ext cx="4879975" cy="2443480"/>
          </a:xfrm>
          <a:prstGeom prst="rect">
            <a:avLst/>
          </a:prstGeom>
        </p:spPr>
      </p:pic>
      <p:pic>
        <p:nvPicPr>
          <p:cNvPr id="10" name="Изображение 9" descr="2025-02-12_12-52-13"/>
          <p:cNvPicPr>
            <a:picLocks noChangeAspect="1"/>
          </p:cNvPicPr>
          <p:nvPr/>
        </p:nvPicPr>
        <p:blipFill>
          <a:blip r:embed="rId4"/>
          <a:srcRect b="2823"/>
          <a:stretch>
            <a:fillRect/>
          </a:stretch>
        </p:blipFill>
        <p:spPr>
          <a:xfrm>
            <a:off x="2209800" y="4140200"/>
            <a:ext cx="5102225" cy="2513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1587500" y="137585"/>
            <a:ext cx="929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478971" y="137585"/>
            <a:ext cx="96665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ДЕТЕЙ, ОХВАЧЕННЫХ </a:t>
            </a:r>
            <a:r>
              <a:rPr lang="ru-RU" alt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ДОПОЛНИТЕЛЬНЫМ</a:t>
            </a:r>
            <a:endParaRPr lang="ru-RU" alt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 В РАЗРЕЗЕ НАПРАВЛЕННОСТЕЙ</a:t>
            </a:r>
            <a:endParaRPr lang="ru-RU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Объект 2"/>
          <p:cNvSpPr txBox="1"/>
          <p:nvPr/>
        </p:nvSpPr>
        <p:spPr bwMode="auto">
          <a:xfrm>
            <a:off x="1587500" y="804334"/>
            <a:ext cx="9891184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219200">
              <a:spcBef>
                <a:spcPts val="2400"/>
              </a:spcBef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5"/>
          <p:cNvGraphicFramePr/>
          <p:nvPr/>
        </p:nvGraphicFramePr>
        <p:xfrm>
          <a:off x="818606" y="1071154"/>
          <a:ext cx="9895961" cy="5786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06;p21"/>
          <p:cNvSpPr txBox="1"/>
          <p:nvPr/>
        </p:nvSpPr>
        <p:spPr>
          <a:xfrm>
            <a:off x="635000" y="328930"/>
            <a:ext cx="8663940" cy="79438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 273-ФЗ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Российский Федерации»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007;p21"/>
          <p:cNvSpPr txBox="1"/>
          <p:nvPr/>
        </p:nvSpPr>
        <p:spPr>
          <a:xfrm>
            <a:off x="635000" y="1506220"/>
            <a:ext cx="8023860" cy="32537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panose="05040102010807070707" charset="2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включает в себя такие подвиды, как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детей и взрослых и дополнительное профессиональное образование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(ФЗ гл.2 ст.10 п. 6).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3" panose="05040102010807070707" charset="2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– комплекс основных характеристик образования (объем, содержание, планируемые результаты), организационно- педагогических условий и форм аттестации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 (ФЗ гл.1 ст.2 п. 9).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3" panose="05040102010807070707" charset="2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3" panose="05040102010807070707" charset="2"/>
              <a:buNone/>
            </a:pP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7850" y="4881245"/>
            <a:ext cx="5310505" cy="1597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организациях, осуществляющих образовательную деятельность, осуществляется в очной, очно-заочной или заочной форме.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различных форм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(ФЗ ст.17, п.2,4)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2454" t="6442" r="12947" b="12210"/>
          <a:stretch>
            <a:fillRect/>
          </a:stretch>
        </p:blipFill>
        <p:spPr>
          <a:xfrm>
            <a:off x="8813165" y="1616710"/>
            <a:ext cx="3243580" cy="26498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739890" y="4462780"/>
            <a:ext cx="5241925" cy="2236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осуществляющие образовательную деятельность, ежегодно обновляют дополнительные общеобразовательные программы с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науки, техники, культуры, экономики, технологий и социальной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сферы.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утверждение дополнительной общеобразовательной общеразвивающей программы осуществляется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нового учебного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2"/>
          <p:cNvGrpSpPr/>
          <p:nvPr/>
        </p:nvGrpSpPr>
        <p:grpSpPr>
          <a:xfrm>
            <a:off x="9374909" y="105579"/>
            <a:ext cx="2622699" cy="2009548"/>
            <a:chOff x="5122427" y="668001"/>
            <a:chExt cx="3841143" cy="3893303"/>
          </a:xfrm>
        </p:grpSpPr>
        <p:grpSp>
          <p:nvGrpSpPr>
            <p:cNvPr id="64" name="Google Shape;64;p12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5" name="Google Shape;65;p12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6" name="Google Shape;66;p12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7" name="Google Shape;67;p12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8" name="Google Shape;68;p12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9" name="Google Shape;69;p12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0" name="Google Shape;70;p12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1" name="Google Shape;71;p12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2" name="Google Shape;72;p12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3" name="Google Shape;73;p12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4" name="Google Shape;74;p12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" name="Google Shape;75;p12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6" name="Google Shape;76;p12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9" name="Google Shape;79;p12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2" name="Google Shape;82;p12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3" name="Google Shape;83;p12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4" name="Google Shape;84;p12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5" name="Google Shape;85;p12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6" name="Google Shape;86;p12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" name="Google Shape;96;p12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7" name="Google Shape;97;p12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" name="Google Shape;98;p12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9" name="Google Shape;99;p12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0" name="Google Shape;100;p12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1" name="Google Shape;101;p12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2" name="Google Shape;102;p12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3" name="Google Shape;103;p12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" name="Google Shape;104;p12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6" name="Google Shape;106;p12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" name="Google Shape;107;p12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8" name="Google Shape;108;p12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9" name="Google Shape;109;p12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0" name="Google Shape;110;p12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1" name="Google Shape;111;p12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2" name="Google Shape;112;p12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3" name="Google Shape;113;p12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4" name="Google Shape;114;p12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5" name="Google Shape;115;p12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6" name="Google Shape;116;p12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8" name="Google Shape;118;p12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9" name="Google Shape;119;p12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0" name="Google Shape;120;p12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1" name="Google Shape;121;p12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2" name="Google Shape;122;p12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3" name="Google Shape;123;p12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4" name="Google Shape;124;p12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5" name="Google Shape;125;p12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6" name="Google Shape;126;p12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7" name="Google Shape;127;p12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8" name="Google Shape;128;p12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4" name="Google Shape;134;p12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9" name="Google Shape;139;p12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2" name="Google Shape;162;p12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72" name="Google Shape;172;p12"/>
            <p:cNvSpPr/>
            <p:nvPr/>
          </p:nvSpPr>
          <p:spPr>
            <a:xfrm>
              <a:off x="6986665" y="3342725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7014156" y="3327342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7014156" y="3298709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7976493" y="3396565"/>
              <a:ext cx="664277" cy="383503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7912754" y="3450709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863331" y="3479190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7813984" y="3507747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7451727" y="3699575"/>
              <a:ext cx="664201" cy="38350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7387988" y="3753643"/>
              <a:ext cx="592922" cy="342381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7338565" y="3782200"/>
              <a:ext cx="581727" cy="33583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7289218" y="3810681"/>
              <a:ext cx="496361" cy="286637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7582329" y="3561435"/>
              <a:ext cx="337202" cy="194645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7800200" y="3687162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8018073" y="3812966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687910" y="670084"/>
              <a:ext cx="163899" cy="239625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6700339" y="668001"/>
              <a:ext cx="78506" cy="96744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715688" y="773039"/>
              <a:ext cx="96838" cy="10838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6550295" y="816287"/>
              <a:ext cx="182749" cy="260151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687493" y="808527"/>
              <a:ext cx="141166" cy="186207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6712641" y="675415"/>
              <a:ext cx="103849" cy="127932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6716857" y="674913"/>
              <a:ext cx="104260" cy="98126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591681" y="1319278"/>
              <a:ext cx="81988" cy="62539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6592043" y="1339232"/>
              <a:ext cx="81616" cy="42611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550653" y="1292322"/>
              <a:ext cx="75049" cy="5813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550998" y="1311512"/>
              <a:ext cx="74752" cy="39022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578488" y="992358"/>
              <a:ext cx="178709" cy="30823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627226" y="992967"/>
              <a:ext cx="177917" cy="333745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560953" y="971949"/>
              <a:ext cx="266059" cy="244904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774876" y="827227"/>
              <a:ext cx="92463" cy="32416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792998" y="823141"/>
              <a:ext cx="55907" cy="7110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83350" y="808424"/>
              <a:ext cx="47823" cy="5021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03" name="Google Shape;203;p12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4" name="Google Shape;204;p12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avLst/>
                <a:gdLst/>
                <a:ahLst/>
                <a:cxnLst/>
                <a:rect l="l" t="t" r="r" b="b"/>
                <a:pathLst>
                  <a:path w="217597" h="318657" extrusionOk="0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avLst/>
                <a:gdLst/>
                <a:ahLst/>
                <a:cxnLst/>
                <a:rect l="l" t="t" r="r" b="b"/>
                <a:pathLst>
                  <a:path w="40647" h="235450" extrusionOk="0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103921" h="128329" extrusionOk="0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avLst/>
                <a:gdLst/>
                <a:ahLst/>
                <a:cxnLst/>
                <a:rect l="l" t="t" r="r" b="b"/>
                <a:pathLst>
                  <a:path w="128622" h="143860" extrusionOk="0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avLst/>
                <a:gdLst/>
                <a:ahLst/>
                <a:cxnLst/>
                <a:rect l="l" t="t" r="r" b="b"/>
                <a:pathLst>
                  <a:path w="187397" h="215209" extrusionOk="0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avLst/>
                <a:gdLst/>
                <a:ahLst/>
                <a:cxnLst/>
                <a:rect l="l" t="t" r="r" b="b"/>
                <a:pathLst>
                  <a:path w="138529" h="170431" extrusionOk="0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avLst/>
                <a:gdLst/>
                <a:ahLst/>
                <a:cxnLst/>
                <a:rect l="l" t="t" r="r" b="b"/>
                <a:pathLst>
                  <a:path w="138474" h="130867" extrusionOk="0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avLst/>
                <a:gdLst/>
                <a:ahLst/>
                <a:cxnLst/>
                <a:rect l="l" t="t" r="r" b="b"/>
                <a:pathLst>
                  <a:path w="93089" h="307779" extrusionOk="0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avLst/>
                <a:gdLst/>
                <a:ahLst/>
                <a:cxnLst/>
                <a:rect l="l" t="t" r="r" b="b"/>
                <a:pathLst>
                  <a:path w="108744" h="83141" extrusionOk="0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56238" extrusionOk="0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avLst/>
                <a:gdLst/>
                <a:ahLst/>
                <a:cxnLst/>
                <a:rect l="l" t="t" r="r" b="b"/>
                <a:pathLst>
                  <a:path w="99827" h="77341" extrusionOk="0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avLst/>
                <a:gdLst/>
                <a:ahLst/>
                <a:cxnLst/>
                <a:rect l="l" t="t" r="r" b="b"/>
                <a:pathLst>
                  <a:path w="99536" h="51729" extrusionOk="0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avLst/>
                <a:gdLst/>
                <a:ahLst/>
                <a:cxnLst/>
                <a:rect l="l" t="t" r="r" b="b"/>
                <a:pathLst>
                  <a:path w="213068" h="744450" extrusionOk="0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avLst/>
                <a:gdLst/>
                <a:ahLst/>
                <a:cxnLst/>
                <a:rect l="l" t="t" r="r" b="b"/>
                <a:pathLst>
                  <a:path w="226922" h="495109" extrusionOk="0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avLst/>
                <a:gdLst/>
                <a:ahLst/>
                <a:cxnLst/>
                <a:rect l="l" t="t" r="r" b="b"/>
                <a:pathLst>
                  <a:path w="76263" h="95029" extrusionOk="0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avLst/>
                <a:gdLst/>
                <a:ahLst/>
                <a:cxnLst/>
                <a:rect l="l" t="t" r="r" b="b"/>
                <a:pathLst>
                  <a:path w="63531" h="66745" extrusionOk="0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21" name="Google Shape;221;p12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2" name="Google Shape;222;p12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avLst/>
                <a:gdLst/>
                <a:ahLst/>
                <a:cxnLst/>
                <a:rect l="l" t="t" r="r" b="b"/>
                <a:pathLst>
                  <a:path w="122876" h="95119" extrusionOk="0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2242" h="63751" extrusionOk="0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avLst/>
                <a:gdLst/>
                <a:ahLst/>
                <a:cxnLst/>
                <a:rect l="l" t="t" r="r" b="b"/>
                <a:pathLst>
                  <a:path w="122771" h="91654" extrusionOk="0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2230" h="63800" extrusionOk="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1" name="Google Shape;241;p12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avLst/>
                <a:gdLst/>
                <a:ahLst/>
                <a:cxnLst/>
                <a:rect l="l" t="t" r="r" b="b"/>
                <a:pathLst>
                  <a:path w="211613" h="606004" extrusionOk="0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avLst/>
                <a:gdLst/>
                <a:ahLst/>
                <a:cxnLst/>
                <a:rect l="l" t="t" r="r" b="b"/>
                <a:pathLst>
                  <a:path w="135319" h="132132" extrusionOk="0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192267" h="377666" extrusionOk="0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avLst/>
                <a:gdLst/>
                <a:ahLst/>
                <a:cxnLst/>
                <a:rect l="l" t="t" r="r" b="b"/>
                <a:pathLst>
                  <a:path w="219367" h="442443" extrusionOk="0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avLst/>
                <a:gdLst/>
                <a:ahLst/>
                <a:cxnLst/>
                <a:rect l="l" t="t" r="r" b="b"/>
                <a:pathLst>
                  <a:path w="146094" h="177613" extrusionOk="0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avLst/>
                <a:gdLst/>
                <a:ahLst/>
                <a:cxnLst/>
                <a:rect l="l" t="t" r="r" b="b"/>
                <a:pathLst>
                  <a:path w="154031" h="152067" extrusionOk="0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avLst/>
                <a:gdLst/>
                <a:ahLst/>
                <a:cxnLst/>
                <a:rect l="l" t="t" r="r" b="b"/>
                <a:pathLst>
                  <a:path w="196972" h="338613" extrusionOk="0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avLst/>
                <a:gdLst/>
                <a:ahLst/>
                <a:cxnLst/>
                <a:rect l="l" t="t" r="r" b="b"/>
                <a:pathLst>
                  <a:path w="228028" h="306609" extrusionOk="0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avLst/>
                <a:gdLst/>
                <a:ahLst/>
                <a:cxnLst/>
                <a:rect l="l" t="t" r="r" b="b"/>
                <a:pathLst>
                  <a:path w="115992" h="56976" extrusionOk="0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avLst/>
                <a:gdLst/>
                <a:ahLst/>
                <a:cxnLst/>
                <a:rect l="l" t="t" r="r" b="b"/>
                <a:pathLst>
                  <a:path w="71478" h="59099" extrusionOk="0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1" name="Google Shape;251;p12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103155" extrusionOk="0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2" name="Google Shape;252;p12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avLst/>
                <a:gdLst/>
                <a:ahLst/>
                <a:cxnLst/>
                <a:rect l="l" t="t" r="r" b="b"/>
                <a:pathLst>
                  <a:path w="85975" h="128318" extrusionOk="0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53" name="Google Shape;253;p12"/>
            <p:cNvSpPr/>
            <p:nvPr/>
          </p:nvSpPr>
          <p:spPr>
            <a:xfrm>
              <a:off x="7297552" y="1119942"/>
              <a:ext cx="135609" cy="26640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7309787" y="1745656"/>
              <a:ext cx="93295" cy="72283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7310617" y="1769417"/>
              <a:ext cx="92899" cy="48456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197828" y="1680648"/>
              <a:ext cx="93274" cy="69610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198064" y="1702707"/>
              <a:ext cx="92850" cy="48456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221254" y="1360384"/>
              <a:ext cx="326700" cy="394943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417903" y="1095544"/>
              <a:ext cx="102781" cy="99997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381720" y="1109556"/>
              <a:ext cx="166775" cy="325513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413797" y="991818"/>
              <a:ext cx="110760" cy="134864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417935" y="980032"/>
              <a:ext cx="116886" cy="115512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364000" y="1109861"/>
              <a:ext cx="53839" cy="78361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794459" y="3551002"/>
              <a:ext cx="540508" cy="312148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824798" y="3491907"/>
              <a:ext cx="469764" cy="181297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794490" y="3623727"/>
              <a:ext cx="41046" cy="82625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8298847" y="3624184"/>
              <a:ext cx="36096" cy="82168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7842237" y="3535238"/>
              <a:ext cx="449908" cy="259679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7815050" y="3673683"/>
              <a:ext cx="491482" cy="17632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7794490" y="3472184"/>
              <a:ext cx="540453" cy="312196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752377" y="3752957"/>
              <a:ext cx="148877" cy="85976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7787483" y="3773138"/>
              <a:ext cx="113771" cy="106232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465892" y="3799784"/>
              <a:ext cx="344817" cy="254127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8113340" y="4275363"/>
              <a:ext cx="345579" cy="199519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345604" y="3658605"/>
              <a:ext cx="79241" cy="172485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356722" y="3587657"/>
              <a:ext cx="56961" cy="109603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165307" y="4346248"/>
              <a:ext cx="122882" cy="68919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165313" y="4357988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255166" y="4305930"/>
              <a:ext cx="122882" cy="68953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8255174" y="4317703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8198325" y="3858200"/>
              <a:ext cx="179678" cy="5072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224549" y="3442293"/>
              <a:ext cx="130417" cy="208730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97056" y="3589895"/>
              <a:ext cx="200560" cy="332104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000839" y="3631642"/>
              <a:ext cx="254644" cy="198374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187055" y="3627341"/>
              <a:ext cx="77484" cy="113419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8224358" y="3433131"/>
              <a:ext cx="126435" cy="139356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89" name="Google Shape;289;p12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90" name="Google Shape;290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95" name="Google Shape;295;p12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296" name="Google Shape;296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301" name="Google Shape;301;p12"/>
            <p:cNvSpPr/>
            <p:nvPr/>
          </p:nvSpPr>
          <p:spPr>
            <a:xfrm>
              <a:off x="7451033" y="1163186"/>
              <a:ext cx="126280" cy="353110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509451" y="1160411"/>
              <a:ext cx="72725" cy="98625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303" name="Google Shape;303;p12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04" name="Google Shape;304;p12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311" extrusionOk="0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1032319" extrusionOk="0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501" extrusionOk="0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688" h="721899" extrusionOk="0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399097" extrusionOk="0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avLst/>
                <a:gdLst/>
                <a:ahLst/>
                <a:cxnLst/>
                <a:rect l="l" t="t" r="r" b="b"/>
                <a:pathLst>
                  <a:path w="154251" h="303342" extrusionOk="0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avLst/>
                <a:gdLst/>
                <a:ahLst/>
                <a:cxnLst/>
                <a:rect l="l" t="t" r="r" b="b"/>
                <a:pathLst>
                  <a:path w="106588" h="82319" extrusionOk="0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106123" h="55368" extrusionOk="0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106576" h="79516" extrusionOk="0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106154" h="55320" extrusionOk="0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avLst/>
                <a:gdLst/>
                <a:ahLst/>
                <a:cxnLst/>
                <a:rect l="l" t="t" r="r" b="b"/>
                <a:pathLst>
                  <a:path w="372536" h="450662" extrusionOk="0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avLst/>
                <a:gdLst/>
                <a:ahLst/>
                <a:cxnLst/>
                <a:rect l="l" t="t" r="r" b="b"/>
                <a:pathLst>
                  <a:path w="117160" h="114020" extrusionOk="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avLst/>
                <a:gdLst/>
                <a:ahLst/>
                <a:cxnLst/>
                <a:rect l="l" t="t" r="r" b="b"/>
                <a:pathLst>
                  <a:path w="189574" h="370837" extrusionOk="0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avLst/>
                <a:gdLst/>
                <a:ahLst/>
                <a:cxnLst/>
                <a:rect l="l" t="t" r="r" b="b"/>
                <a:pathLst>
                  <a:path w="126365" h="153696" extrusionOk="0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avLst/>
                <a:gdLst/>
                <a:ahLst/>
                <a:cxnLst/>
                <a:rect l="l" t="t" r="r" b="b"/>
                <a:pathLst>
                  <a:path w="133256" h="131805" extrusionOk="0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61436" h="88868" extrusionOk="0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330" name="Google Shape;330;p12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31" name="Google Shape;331;p12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99" h="174500" extrusionOk="0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32" name="Google Shape;332;p12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73" h="45815" extrusionOk="0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33" name="Google Shape;333;p12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09" h="118292" extrusionOk="0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34" name="Google Shape;334;p12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22" h="244320" extrusionOk="0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35" name="Google Shape;335;p12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21" h="245364" extrusionOk="0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336" name="Google Shape;336;p12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avLst/>
                <a:gdLst/>
                <a:ahLst/>
                <a:cxnLst/>
                <a:rect l="l" t="t" r="r" b="b"/>
                <a:pathLst>
                  <a:path w="143174" h="402337" extrusionOk="0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12806" extrusionOk="0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951346" y="566192"/>
            <a:ext cx="7747460" cy="1039395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И УТВЕРЖДЕНИЕ ДОПОЛНИТЕЛЬНОЙ ОБЩЕОБРАЗОВАТЕЛЬНОЙ ОБЩЕРАЗВИВАЮЩЕЙ ПРОГРАММЫ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64688" y="1847358"/>
            <a:ext cx="3112655" cy="1921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её итогам на образовательную программу составляется рецензия внутренней экспертизы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11186" y="1836935"/>
            <a:ext cx="3048000" cy="1865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программы на заседании педагогического совета (методического совета)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20924" y="1889711"/>
            <a:ext cx="3783824" cy="1884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рекомендации программы к утверждению обязательно заносится в протокол педагогического совета (методического совета)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6931" y="4072975"/>
            <a:ext cx="4738255" cy="2170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образовательной программы, после чего программа считается полноценным нормативно-правовым документом образовательной организации, на реализацию этой программы выделяется финансирование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95083" y="4072975"/>
            <a:ext cx="3852696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общественная экспертиза программы проводится специалистами в данной области деятельности через независимую оценку качества образования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29459" y="4058183"/>
            <a:ext cx="1784190" cy="2087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2"/>
          <p:cNvGrpSpPr/>
          <p:nvPr/>
        </p:nvGrpSpPr>
        <p:grpSpPr>
          <a:xfrm>
            <a:off x="9374909" y="105579"/>
            <a:ext cx="2622699" cy="2009548"/>
            <a:chOff x="5122427" y="668001"/>
            <a:chExt cx="3841143" cy="3893303"/>
          </a:xfrm>
        </p:grpSpPr>
        <p:grpSp>
          <p:nvGrpSpPr>
            <p:cNvPr id="64" name="Google Shape;64;p12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5" name="Google Shape;65;p12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6" name="Google Shape;66;p12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7" name="Google Shape;67;p12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8" name="Google Shape;68;p12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9" name="Google Shape;69;p12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0" name="Google Shape;70;p12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1" name="Google Shape;71;p12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2" name="Google Shape;72;p12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3" name="Google Shape;73;p12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4" name="Google Shape;74;p12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" name="Google Shape;75;p12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6" name="Google Shape;76;p12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9" name="Google Shape;79;p12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2" name="Google Shape;82;p12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3" name="Google Shape;83;p12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4" name="Google Shape;84;p12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5" name="Google Shape;85;p12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6" name="Google Shape;86;p12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" name="Google Shape;96;p12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7" name="Google Shape;97;p12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" name="Google Shape;98;p12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9" name="Google Shape;99;p12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0" name="Google Shape;100;p12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1" name="Google Shape;101;p12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2" name="Google Shape;102;p12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3" name="Google Shape;103;p12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" name="Google Shape;104;p12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6" name="Google Shape;106;p12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" name="Google Shape;107;p12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8" name="Google Shape;108;p12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9" name="Google Shape;109;p12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0" name="Google Shape;110;p12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1" name="Google Shape;111;p12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2" name="Google Shape;112;p12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3" name="Google Shape;113;p12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4" name="Google Shape;114;p12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5" name="Google Shape;115;p12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6" name="Google Shape;116;p12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8" name="Google Shape;118;p12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9" name="Google Shape;119;p12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0" name="Google Shape;120;p12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1" name="Google Shape;121;p12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2" name="Google Shape;122;p12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3" name="Google Shape;123;p12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4" name="Google Shape;124;p12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5" name="Google Shape;125;p12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6" name="Google Shape;126;p12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7" name="Google Shape;127;p12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8" name="Google Shape;128;p12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4" name="Google Shape;134;p12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9" name="Google Shape;139;p12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2" name="Google Shape;162;p12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72" name="Google Shape;172;p12"/>
            <p:cNvSpPr/>
            <p:nvPr/>
          </p:nvSpPr>
          <p:spPr>
            <a:xfrm>
              <a:off x="6986665" y="3342725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7014156" y="3327342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7014156" y="3298709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7976493" y="3396565"/>
              <a:ext cx="664277" cy="383503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7912754" y="3450709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863331" y="3479190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7813984" y="3507747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7451727" y="3699575"/>
              <a:ext cx="664201" cy="38350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7387988" y="3753643"/>
              <a:ext cx="592922" cy="342381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7338565" y="3782200"/>
              <a:ext cx="581727" cy="33583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7289218" y="3810681"/>
              <a:ext cx="496361" cy="286637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7582329" y="3561435"/>
              <a:ext cx="337202" cy="194645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7800200" y="3687162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8018073" y="3812966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687910" y="670084"/>
              <a:ext cx="163899" cy="239625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6700339" y="668001"/>
              <a:ext cx="78506" cy="96744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715688" y="773039"/>
              <a:ext cx="96838" cy="10838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6550295" y="816287"/>
              <a:ext cx="182749" cy="260151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687493" y="808527"/>
              <a:ext cx="141166" cy="186207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6712641" y="675415"/>
              <a:ext cx="103849" cy="127932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6716857" y="674913"/>
              <a:ext cx="104260" cy="98126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591681" y="1319278"/>
              <a:ext cx="81988" cy="62539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6592043" y="1339232"/>
              <a:ext cx="81616" cy="42611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550653" y="1292322"/>
              <a:ext cx="75049" cy="5813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550998" y="1311512"/>
              <a:ext cx="74752" cy="39022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578488" y="992358"/>
              <a:ext cx="178709" cy="30823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627226" y="992967"/>
              <a:ext cx="177917" cy="333745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560953" y="971949"/>
              <a:ext cx="266059" cy="244904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774876" y="827227"/>
              <a:ext cx="92463" cy="32416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792998" y="823141"/>
              <a:ext cx="55907" cy="7110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83350" y="808424"/>
              <a:ext cx="47823" cy="5021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03" name="Google Shape;203;p12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4" name="Google Shape;204;p12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avLst/>
                <a:gdLst/>
                <a:ahLst/>
                <a:cxnLst/>
                <a:rect l="l" t="t" r="r" b="b"/>
                <a:pathLst>
                  <a:path w="217597" h="318657" extrusionOk="0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avLst/>
                <a:gdLst/>
                <a:ahLst/>
                <a:cxnLst/>
                <a:rect l="l" t="t" r="r" b="b"/>
                <a:pathLst>
                  <a:path w="40647" h="235450" extrusionOk="0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103921" h="128329" extrusionOk="0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avLst/>
                <a:gdLst/>
                <a:ahLst/>
                <a:cxnLst/>
                <a:rect l="l" t="t" r="r" b="b"/>
                <a:pathLst>
                  <a:path w="128622" h="143860" extrusionOk="0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avLst/>
                <a:gdLst/>
                <a:ahLst/>
                <a:cxnLst/>
                <a:rect l="l" t="t" r="r" b="b"/>
                <a:pathLst>
                  <a:path w="187397" h="215209" extrusionOk="0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avLst/>
                <a:gdLst/>
                <a:ahLst/>
                <a:cxnLst/>
                <a:rect l="l" t="t" r="r" b="b"/>
                <a:pathLst>
                  <a:path w="138529" h="170431" extrusionOk="0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avLst/>
                <a:gdLst/>
                <a:ahLst/>
                <a:cxnLst/>
                <a:rect l="l" t="t" r="r" b="b"/>
                <a:pathLst>
                  <a:path w="138474" h="130867" extrusionOk="0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avLst/>
                <a:gdLst/>
                <a:ahLst/>
                <a:cxnLst/>
                <a:rect l="l" t="t" r="r" b="b"/>
                <a:pathLst>
                  <a:path w="93089" h="307779" extrusionOk="0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avLst/>
                <a:gdLst/>
                <a:ahLst/>
                <a:cxnLst/>
                <a:rect l="l" t="t" r="r" b="b"/>
                <a:pathLst>
                  <a:path w="108744" h="83141" extrusionOk="0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56238" extrusionOk="0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avLst/>
                <a:gdLst/>
                <a:ahLst/>
                <a:cxnLst/>
                <a:rect l="l" t="t" r="r" b="b"/>
                <a:pathLst>
                  <a:path w="99827" h="77341" extrusionOk="0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avLst/>
                <a:gdLst/>
                <a:ahLst/>
                <a:cxnLst/>
                <a:rect l="l" t="t" r="r" b="b"/>
                <a:pathLst>
                  <a:path w="99536" h="51729" extrusionOk="0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avLst/>
                <a:gdLst/>
                <a:ahLst/>
                <a:cxnLst/>
                <a:rect l="l" t="t" r="r" b="b"/>
                <a:pathLst>
                  <a:path w="213068" h="744450" extrusionOk="0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avLst/>
                <a:gdLst/>
                <a:ahLst/>
                <a:cxnLst/>
                <a:rect l="l" t="t" r="r" b="b"/>
                <a:pathLst>
                  <a:path w="226922" h="495109" extrusionOk="0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avLst/>
                <a:gdLst/>
                <a:ahLst/>
                <a:cxnLst/>
                <a:rect l="l" t="t" r="r" b="b"/>
                <a:pathLst>
                  <a:path w="76263" h="95029" extrusionOk="0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avLst/>
                <a:gdLst/>
                <a:ahLst/>
                <a:cxnLst/>
                <a:rect l="l" t="t" r="r" b="b"/>
                <a:pathLst>
                  <a:path w="63531" h="66745" extrusionOk="0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21" name="Google Shape;221;p12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2" name="Google Shape;222;p12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avLst/>
                <a:gdLst/>
                <a:ahLst/>
                <a:cxnLst/>
                <a:rect l="l" t="t" r="r" b="b"/>
                <a:pathLst>
                  <a:path w="122876" h="95119" extrusionOk="0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2242" h="63751" extrusionOk="0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avLst/>
                <a:gdLst/>
                <a:ahLst/>
                <a:cxnLst/>
                <a:rect l="l" t="t" r="r" b="b"/>
                <a:pathLst>
                  <a:path w="122771" h="91654" extrusionOk="0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2230" h="63800" extrusionOk="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1" name="Google Shape;241;p12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avLst/>
                <a:gdLst/>
                <a:ahLst/>
                <a:cxnLst/>
                <a:rect l="l" t="t" r="r" b="b"/>
                <a:pathLst>
                  <a:path w="211613" h="606004" extrusionOk="0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avLst/>
                <a:gdLst/>
                <a:ahLst/>
                <a:cxnLst/>
                <a:rect l="l" t="t" r="r" b="b"/>
                <a:pathLst>
                  <a:path w="135319" h="132132" extrusionOk="0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192267" h="377666" extrusionOk="0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avLst/>
                <a:gdLst/>
                <a:ahLst/>
                <a:cxnLst/>
                <a:rect l="l" t="t" r="r" b="b"/>
                <a:pathLst>
                  <a:path w="219367" h="442443" extrusionOk="0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avLst/>
                <a:gdLst/>
                <a:ahLst/>
                <a:cxnLst/>
                <a:rect l="l" t="t" r="r" b="b"/>
                <a:pathLst>
                  <a:path w="146094" h="177613" extrusionOk="0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avLst/>
                <a:gdLst/>
                <a:ahLst/>
                <a:cxnLst/>
                <a:rect l="l" t="t" r="r" b="b"/>
                <a:pathLst>
                  <a:path w="154031" h="152067" extrusionOk="0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avLst/>
                <a:gdLst/>
                <a:ahLst/>
                <a:cxnLst/>
                <a:rect l="l" t="t" r="r" b="b"/>
                <a:pathLst>
                  <a:path w="196972" h="338613" extrusionOk="0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avLst/>
                <a:gdLst/>
                <a:ahLst/>
                <a:cxnLst/>
                <a:rect l="l" t="t" r="r" b="b"/>
                <a:pathLst>
                  <a:path w="228028" h="306609" extrusionOk="0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avLst/>
                <a:gdLst/>
                <a:ahLst/>
                <a:cxnLst/>
                <a:rect l="l" t="t" r="r" b="b"/>
                <a:pathLst>
                  <a:path w="115992" h="56976" extrusionOk="0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avLst/>
                <a:gdLst/>
                <a:ahLst/>
                <a:cxnLst/>
                <a:rect l="l" t="t" r="r" b="b"/>
                <a:pathLst>
                  <a:path w="71478" h="59099" extrusionOk="0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1" name="Google Shape;251;p12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103155" extrusionOk="0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2" name="Google Shape;252;p12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avLst/>
                <a:gdLst/>
                <a:ahLst/>
                <a:cxnLst/>
                <a:rect l="l" t="t" r="r" b="b"/>
                <a:pathLst>
                  <a:path w="85975" h="128318" extrusionOk="0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53" name="Google Shape;253;p12"/>
            <p:cNvSpPr/>
            <p:nvPr/>
          </p:nvSpPr>
          <p:spPr>
            <a:xfrm>
              <a:off x="7297552" y="1119942"/>
              <a:ext cx="135609" cy="26640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7309787" y="1745656"/>
              <a:ext cx="93295" cy="72283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7310617" y="1769417"/>
              <a:ext cx="92899" cy="48456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197828" y="1680648"/>
              <a:ext cx="93274" cy="69610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198064" y="1702707"/>
              <a:ext cx="92850" cy="48456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221254" y="1360384"/>
              <a:ext cx="326700" cy="394943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417903" y="1095544"/>
              <a:ext cx="102781" cy="99997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381720" y="1109556"/>
              <a:ext cx="166775" cy="325513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413797" y="991818"/>
              <a:ext cx="110760" cy="134864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417935" y="980032"/>
              <a:ext cx="116886" cy="115512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364000" y="1109861"/>
              <a:ext cx="53839" cy="78361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794459" y="3551002"/>
              <a:ext cx="540508" cy="312148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824798" y="3491907"/>
              <a:ext cx="469764" cy="181297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794490" y="3623727"/>
              <a:ext cx="41046" cy="82625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8298847" y="3624184"/>
              <a:ext cx="36096" cy="82168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7842237" y="3535238"/>
              <a:ext cx="449908" cy="259679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7815050" y="3673683"/>
              <a:ext cx="491482" cy="17632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7794490" y="3472184"/>
              <a:ext cx="540453" cy="312196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752377" y="3752957"/>
              <a:ext cx="148877" cy="85976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7787483" y="3773138"/>
              <a:ext cx="113771" cy="106232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465892" y="3799784"/>
              <a:ext cx="344817" cy="254127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8113340" y="4275363"/>
              <a:ext cx="345579" cy="199519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345604" y="3658605"/>
              <a:ext cx="79241" cy="172485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356722" y="3587657"/>
              <a:ext cx="56961" cy="109603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165307" y="4346248"/>
              <a:ext cx="122882" cy="68919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165313" y="4357988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255166" y="4305930"/>
              <a:ext cx="122882" cy="68953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8255174" y="4317703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8198325" y="3858200"/>
              <a:ext cx="179678" cy="5072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224549" y="3442293"/>
              <a:ext cx="130417" cy="208730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97056" y="3589895"/>
              <a:ext cx="200560" cy="332104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000839" y="3631642"/>
              <a:ext cx="254644" cy="198374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187055" y="3627341"/>
              <a:ext cx="77484" cy="113419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8224358" y="3433131"/>
              <a:ext cx="126435" cy="139356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89" name="Google Shape;289;p12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90" name="Google Shape;290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95" name="Google Shape;295;p12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296" name="Google Shape;296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301" name="Google Shape;301;p12"/>
            <p:cNvSpPr/>
            <p:nvPr/>
          </p:nvSpPr>
          <p:spPr>
            <a:xfrm>
              <a:off x="7451033" y="1163186"/>
              <a:ext cx="126280" cy="353110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509451" y="1160411"/>
              <a:ext cx="72725" cy="98625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303" name="Google Shape;303;p12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04" name="Google Shape;304;p12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311" extrusionOk="0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1032319" extrusionOk="0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501" extrusionOk="0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688" h="721899" extrusionOk="0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399097" extrusionOk="0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avLst/>
                <a:gdLst/>
                <a:ahLst/>
                <a:cxnLst/>
                <a:rect l="l" t="t" r="r" b="b"/>
                <a:pathLst>
                  <a:path w="154251" h="303342" extrusionOk="0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avLst/>
                <a:gdLst/>
                <a:ahLst/>
                <a:cxnLst/>
                <a:rect l="l" t="t" r="r" b="b"/>
                <a:pathLst>
                  <a:path w="106588" h="82319" extrusionOk="0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106123" h="55368" extrusionOk="0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106576" h="79516" extrusionOk="0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106154" h="55320" extrusionOk="0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avLst/>
                <a:gdLst/>
                <a:ahLst/>
                <a:cxnLst/>
                <a:rect l="l" t="t" r="r" b="b"/>
                <a:pathLst>
                  <a:path w="372536" h="450662" extrusionOk="0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avLst/>
                <a:gdLst/>
                <a:ahLst/>
                <a:cxnLst/>
                <a:rect l="l" t="t" r="r" b="b"/>
                <a:pathLst>
                  <a:path w="117160" h="114020" extrusionOk="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avLst/>
                <a:gdLst/>
                <a:ahLst/>
                <a:cxnLst/>
                <a:rect l="l" t="t" r="r" b="b"/>
                <a:pathLst>
                  <a:path w="189574" h="370837" extrusionOk="0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avLst/>
                <a:gdLst/>
                <a:ahLst/>
                <a:cxnLst/>
                <a:rect l="l" t="t" r="r" b="b"/>
                <a:pathLst>
                  <a:path w="126365" h="153696" extrusionOk="0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avLst/>
                <a:gdLst/>
                <a:ahLst/>
                <a:cxnLst/>
                <a:rect l="l" t="t" r="r" b="b"/>
                <a:pathLst>
                  <a:path w="133256" h="131805" extrusionOk="0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61436" h="88868" extrusionOk="0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330" name="Google Shape;330;p12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31" name="Google Shape;331;p12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99" h="174500" extrusionOk="0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32" name="Google Shape;332;p12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73" h="45815" extrusionOk="0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33" name="Google Shape;333;p12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09" h="118292" extrusionOk="0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34" name="Google Shape;334;p12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22" h="244320" extrusionOk="0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35" name="Google Shape;335;p12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21" h="245364" extrusionOk="0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336" name="Google Shape;336;p12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avLst/>
                <a:gdLst/>
                <a:ahLst/>
                <a:cxnLst/>
                <a:rect l="l" t="t" r="r" b="b"/>
                <a:pathLst>
                  <a:path w="143174" h="402337" extrusionOk="0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12806" extrusionOk="0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951346" y="215736"/>
            <a:ext cx="7100553" cy="1118605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lvl="0"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ДОПОЛНИТЕЛЬНОЙ ОБЩЕОБРАЗОВАТЕЛЬНОЙ ОБЩЕРАЗВИВАЮЩЕЙ ПРОГРАММЫ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7534" y="2392219"/>
            <a:ext cx="3112655" cy="1921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всего календарного года, включая каникулярное время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49783" y="2456874"/>
            <a:ext cx="3314798" cy="1865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применяться форма организации образовательной деятельности, основанная на модульном принципе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13964" y="2429034"/>
            <a:ext cx="3783824" cy="1884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различные образовательные технологии, в том числе дистанционные образовательные технологии, электронное обучение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85310" y="4488874"/>
            <a:ext cx="4738255" cy="217054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ЗАПРЕЩАЕТСЯ!!!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методов и средств обучения и воспитания, образовательных технологий, наносящих вред физическому или психическому здоровью обучающихся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2175" y="4525819"/>
            <a:ext cx="2663207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сетевая форма реализации программ с использованием ресурсов нескольких организаций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42466" y="4525820"/>
            <a:ext cx="2333201" cy="2087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 любые лица без предъявления требований к уровню 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8690</Words>
  <Application>WPS Presentation</Application>
  <PresentationFormat>Широкоэкранный</PresentationFormat>
  <Paragraphs>254</Paragraphs>
  <Slides>27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Arial</vt:lpstr>
      <vt:lpstr>SimSun</vt:lpstr>
      <vt:lpstr>Wingdings</vt:lpstr>
      <vt:lpstr>Wingdings 3</vt:lpstr>
      <vt:lpstr>Arial</vt:lpstr>
      <vt:lpstr>Barlow Light</vt:lpstr>
      <vt:lpstr>Times New Roman</vt:lpstr>
      <vt:lpstr>Calibri</vt:lpstr>
      <vt:lpstr>Calibri</vt:lpstr>
      <vt:lpstr>Microsoft YaHei</vt:lpstr>
      <vt:lpstr>Arial Unicode MS</vt:lpstr>
      <vt:lpstr>Trebuchet MS</vt:lpstr>
      <vt:lpstr>Barlow</vt:lpstr>
      <vt:lpstr>Segoe Print</vt:lpstr>
      <vt:lpstr>Аспект</vt:lpstr>
      <vt:lpstr>ДОПОЛНИТЕЛЬНЫЕ ОБЩЕОБРАЗОВАТЕЛЬНЫЕ ОБЩЕРАЗВИВАЮЩИЕ ПРОГРАММЫ</vt:lpstr>
      <vt:lpstr>PowerPoint 演示文稿</vt:lpstr>
      <vt:lpstr> МУНИЦИПАЛЬНЫЙ ОПОРНЫЙ ЦЕНТР  ДОПОЛНИТЕЛЬНОГО ОБРАЗОВАНИЯ ДЕТЕЙ</vt:lpstr>
      <vt:lpstr>ИНФОРМАЦИЯ  О МУНИЦИПАЛЬНОМ ОПОРНОМ ЦЕНТРЕ  ДОПОЛНИТЕЛЬНОГО ОБРАЗОВАНИЯ ДЕТЕЙ    </vt:lpstr>
      <vt:lpstr>      НАВИГАТОР            ДОПОЛНИТЕЛЬНОГО ОБРАЗОВАНИЯ ДЕТЕЙ  </vt:lpstr>
      <vt:lpstr>PowerPoint 演示文稿</vt:lpstr>
      <vt:lpstr>PowerPoint 演示文稿</vt:lpstr>
      <vt:lpstr>ПРОВЕРКА И УТВЕРЖДЕНИЕ ДОПОЛНИТЕЛЬНОЙ ОБЩЕОБРАЗОВАТЕЛЬНОЙ ОБЩЕРАЗВИВАЮЩЕЙ ПРОГРАММЫ</vt:lpstr>
      <vt:lpstr>РЕАЛИЗАЦИЯ ДОПОЛНИТЕЛЬНОЙ ОБЩЕОБРАЗОВАТЕЛЬНОЙ ОБЩЕРАЗВИВАЮЩЕЙ ПРОГРАММЫ</vt:lpstr>
      <vt:lpstr>СТРУКТУРА ПРОГРАММЫ ДОПОЛНИТЕЛЬНОГО ОБРАЗОВАНИЯ</vt:lpstr>
      <vt:lpstr>PowerPoint 演示文稿</vt:lpstr>
      <vt:lpstr> ОФОРМЛЕНИЕ ТИТУЛЬНОГО  ЛИСТА</vt:lpstr>
      <vt:lpstr>ПОЯСНИТЕЛЬНАЯ ЗАПИСКА</vt:lpstr>
      <vt:lpstr>СОДЕРЖАНИЕ. УЧЕБНЫЙ ПЛАН</vt:lpstr>
      <vt:lpstr>УЧЕБНО-ТЕМАТИЧЕСКИЙ ПЛАН И СОДЕРЖАНИЕ ЗАНЯТИЙ</vt:lpstr>
      <vt:lpstr>КАЛЕНДАРНЫЙ УЧЕБНЫЙ ГРАФИК</vt:lpstr>
      <vt:lpstr>КАЛЕНДАРНО-ТЕМАТИЧЕСКИЙ ПЛАН</vt:lpstr>
      <vt:lpstr>ОТВЕТСТВЕННОСТЬ </vt:lpstr>
      <vt:lpstr>ОСОБЕННОСТИ  РАЗРАБОТКИ ДОПОЛНИТЕЛЬНОЙ ОБЩЕОБРАЗОВАТЕЛЬНОЙ ОБЩЕРАЗВИВАЮЩЕЙ ПРОГРАММЫ В СООТВЕТСТВИИ С ТРЕБОВАНИЯМИ РЕЕСТРА ПРОГРАММ АИС  «НАВИГАТОР ДОПОЛНИТЕЛЬНОГО  ОБРАЗОВАНИЯ ДЕТЕЙ ТВЕРСКОЙ ОБЛАСТИ»  </vt:lpstr>
      <vt:lpstr>НЕЗАВИСИМАЯ ОЦЕНКА КАЧЕСТВА ДОПОЛНИТЕЛЬНЫХ ОБРАЗОВАТЕЛЬНЫХ ПРОГРАММ В ТВЕРСКОЙ ОБЛАСТИ </vt:lpstr>
      <vt:lpstr>ПРОЦЕДУРЫ ПРОВЕДЕНИЯ ОБЩЕСТВЕННОЙ ЭКСПЕРТИЗЫ</vt:lpstr>
      <vt:lpstr>ПРЕДСТАВЛЕНИЕ НА ЭКСПЕРТИЗУ</vt:lpstr>
      <vt:lpstr>ОЦЕНКА ЭКСПЕРТНОЙ КОМИССИИ И ВЫНЕСЕНИЕ РЕЗУЛЬТАТА</vt:lpstr>
      <vt:lpstr>Ошибки в карточках программ</vt:lpstr>
      <vt:lpstr>Ошибки в оформлении программ</vt:lpstr>
      <vt:lpstr>Ошибки в оформлении программ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дополнительного образования детей</dc:title>
  <dc:creator>Ирина И. Козельская</dc:creator>
  <cp:lastModifiedBy>WPS_1706867321</cp:lastModifiedBy>
  <cp:revision>90</cp:revision>
  <dcterms:created xsi:type="dcterms:W3CDTF">2023-03-23T07:53:00Z</dcterms:created>
  <dcterms:modified xsi:type="dcterms:W3CDTF">2025-02-17T12:27:48Z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127719028FF34F1196A6E50560FCC7FD_13</vt:lpwstr>
  </property>
  <property fmtid="{D5CDD505-2E9C-101B-9397-08002B2CF9AE}" pid="3" name="KSOProductBuildVer">
    <vt:lpwstr>1049-12.2.0.19805</vt:lpwstr>
  </property>
</Properties>
</file>